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8"/>
  </p:notesMasterIdLst>
  <p:handoutMasterIdLst>
    <p:handoutMasterId r:id="rId89"/>
  </p:handoutMasterIdLst>
  <p:sldIdLst>
    <p:sldId id="399" r:id="rId5"/>
    <p:sldId id="298" r:id="rId6"/>
    <p:sldId id="307" r:id="rId7"/>
    <p:sldId id="308" r:id="rId8"/>
    <p:sldId id="309" r:id="rId9"/>
    <p:sldId id="310" r:id="rId10"/>
    <p:sldId id="311" r:id="rId11"/>
    <p:sldId id="312" r:id="rId12"/>
    <p:sldId id="313" r:id="rId13"/>
    <p:sldId id="331" r:id="rId14"/>
    <p:sldId id="396" r:id="rId15"/>
    <p:sldId id="400" r:id="rId16"/>
    <p:sldId id="314" r:id="rId17"/>
    <p:sldId id="315" r:id="rId18"/>
    <p:sldId id="316" r:id="rId19"/>
    <p:sldId id="318" r:id="rId20"/>
    <p:sldId id="317" r:id="rId21"/>
    <p:sldId id="395" r:id="rId22"/>
    <p:sldId id="306" r:id="rId23"/>
    <p:sldId id="401" r:id="rId24"/>
    <p:sldId id="320" r:id="rId25"/>
    <p:sldId id="324" r:id="rId26"/>
    <p:sldId id="322" r:id="rId27"/>
    <p:sldId id="323" r:id="rId28"/>
    <p:sldId id="321" r:id="rId29"/>
    <p:sldId id="325" r:id="rId30"/>
    <p:sldId id="319" r:id="rId31"/>
    <p:sldId id="326" r:id="rId32"/>
    <p:sldId id="327" r:id="rId33"/>
    <p:sldId id="328" r:id="rId34"/>
    <p:sldId id="403" r:id="rId35"/>
    <p:sldId id="404" r:id="rId36"/>
    <p:sldId id="387" r:id="rId37"/>
    <p:sldId id="388" r:id="rId38"/>
    <p:sldId id="389" r:id="rId39"/>
    <p:sldId id="390" r:id="rId40"/>
    <p:sldId id="391" r:id="rId41"/>
    <p:sldId id="392" r:id="rId42"/>
    <p:sldId id="393" r:id="rId43"/>
    <p:sldId id="397" r:id="rId44"/>
    <p:sldId id="271" r:id="rId45"/>
    <p:sldId id="276" r:id="rId46"/>
    <p:sldId id="394"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277" r:id="rId77"/>
    <p:sldId id="278" r:id="rId78"/>
    <p:sldId id="282" r:id="rId79"/>
    <p:sldId id="283" r:id="rId80"/>
    <p:sldId id="286" r:id="rId81"/>
    <p:sldId id="287" r:id="rId82"/>
    <p:sldId id="288" r:id="rId83"/>
    <p:sldId id="332" r:id="rId84"/>
    <p:sldId id="333" r:id="rId85"/>
    <p:sldId id="284" r:id="rId86"/>
    <p:sldId id="285" r:id="rId87"/>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A M                                - 231038019 - MSISMPL" userId="S::rohan.msismpl2023@learner.manipal.edu::86289aa3-1916-4f1a-8baa-afd577f1f120" providerId="AD" clId="Web-{942D0D32-51ED-D8A4-4A1A-32F466A7509D}"/>
    <pc:docChg chg="modSld">
      <pc:chgData name="ROHAN A M                                - 231038019 - MSISMPL" userId="S::rohan.msismpl2023@learner.manipal.edu::86289aa3-1916-4f1a-8baa-afd577f1f120" providerId="AD" clId="Web-{942D0D32-51ED-D8A4-4A1A-32F466A7509D}" dt="2024-02-03T04:57:07.657" v="1" actId="1076"/>
      <pc:docMkLst>
        <pc:docMk/>
      </pc:docMkLst>
      <pc:sldChg chg="modSp">
        <pc:chgData name="ROHAN A M                                - 231038019 - MSISMPL" userId="S::rohan.msismpl2023@learner.manipal.edu::86289aa3-1916-4f1a-8baa-afd577f1f120" providerId="AD" clId="Web-{942D0D32-51ED-D8A4-4A1A-32F466A7509D}" dt="2024-02-03T04:57:07.657" v="1" actId="1076"/>
        <pc:sldMkLst>
          <pc:docMk/>
          <pc:sldMk cId="0" sldId="316"/>
        </pc:sldMkLst>
        <pc:picChg chg="mod">
          <ac:chgData name="ROHAN A M                                - 231038019 - MSISMPL" userId="S::rohan.msismpl2023@learner.manipal.edu::86289aa3-1916-4f1a-8baa-afd577f1f120" providerId="AD" clId="Web-{942D0D32-51ED-D8A4-4A1A-32F466A7509D}" dt="2024-02-03T04:57:07.657" v="1" actId="1076"/>
          <ac:picMkLst>
            <pc:docMk/>
            <pc:sldMk cId="0" sldId="316"/>
            <ac:picMk id="13320" creationId="{00000000-0000-0000-0000-000000000000}"/>
          </ac:picMkLst>
        </pc:picChg>
        <pc:picChg chg="mod">
          <ac:chgData name="ROHAN A M                                - 231038019 - MSISMPL" userId="S::rohan.msismpl2023@learner.manipal.edu::86289aa3-1916-4f1a-8baa-afd577f1f120" providerId="AD" clId="Web-{942D0D32-51ED-D8A4-4A1A-32F466A7509D}" dt="2024-02-03T04:56:47.266" v="0" actId="1076"/>
          <ac:picMkLst>
            <pc:docMk/>
            <pc:sldMk cId="0" sldId="316"/>
            <ac:picMk id="13323"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2C86CE9-B6D0-492A-B1AB-940CAB4000D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r>
              <a:rPr lang="en-US" b="0"/>
              <a:t>Class defines attributes and methods.</a:t>
            </a:r>
          </a:p>
          <a:p>
            <a:pPr marL="228600" indent="-228600" eaLnBrk="1" hangingPunct="1">
              <a:buNone/>
            </a:pPr>
            <a:r>
              <a:rPr lang="en-US" b="0"/>
              <a:t>An object is an instance of a class.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endParaRPr lang="en-IN" sz="1200" b="0" i="0" kern="1200" baseline="0">
              <a:solidFill>
                <a:schemeClr val="tx1"/>
              </a:solidFill>
              <a:latin typeface="Arial" charset="0"/>
              <a:ea typeface="+mn-ea"/>
              <a:cs typeface="+mn-cs"/>
            </a:endParaRPr>
          </a:p>
        </p:txBody>
      </p:sp>
    </p:spTree>
    <p:extLst>
      <p:ext uri="{BB962C8B-B14F-4D97-AF65-F5344CB8AC3E}">
        <p14:creationId xmlns:p14="http://schemas.microsoft.com/office/powerpoint/2010/main" val="1064556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US"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We</a:t>
            </a:r>
            <a:r>
              <a:rPr lang="en-US" b="0" baseline="0"/>
              <a:t> will see further on that in case of static polymorphism, it can be accessed with parameterized types. And for dynamic polymorphism, we will use virtual method, or virtual function. How is code reused when using polymorphism?</a:t>
            </a:r>
            <a:endParaRPr lang="en-US"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In case of previous example, lets take</a:t>
            </a:r>
            <a:r>
              <a:rPr lang="en-US" b="0" baseline="0"/>
              <a:t> a class for a multicolor parrot</a:t>
            </a:r>
          </a:p>
          <a:p>
            <a:pPr marL="228600" indent="-228600" eaLnBrk="1" hangingPunct="1">
              <a:buAutoNum type="arabicPeriod"/>
            </a:pPr>
            <a:r>
              <a:rPr lang="en-US" b="0" baseline="0"/>
              <a:t>When </a:t>
            </a:r>
            <a:r>
              <a:rPr lang="en-US" b="0" baseline="0" err="1"/>
              <a:t>p.get_properties</a:t>
            </a:r>
            <a:r>
              <a:rPr lang="en-US" b="0" baseline="0"/>
              <a:t> is done, the color displayed will be green. Since p refers to its own class, and not the class of </a:t>
            </a:r>
            <a:r>
              <a:rPr lang="en-US" b="0" baseline="0" err="1"/>
              <a:t>m_parrot</a:t>
            </a:r>
            <a:r>
              <a:rPr lang="en-US" b="0" baseline="0"/>
              <a:t>. </a:t>
            </a:r>
          </a:p>
          <a:p>
            <a:pPr marL="228600" indent="-228600" eaLnBrk="1" hangingPunct="1">
              <a:buAutoNum type="arabicPeriod"/>
            </a:pPr>
            <a:r>
              <a:rPr lang="en-US" b="0" baseline="0"/>
              <a:t>Now, in order to work with multi parrot class props, all functions will be declared as virtual</a:t>
            </a:r>
          </a:p>
          <a:p>
            <a:pPr marL="228600" indent="-228600" eaLnBrk="1" hangingPunct="1">
              <a:buAutoNum type="arabicPeriod"/>
            </a:pPr>
            <a:r>
              <a:rPr lang="en-US" b="0" baseline="0"/>
              <a:t>Last two lines of initial begin are replaced with b instead of p to go to the highest hierarchy. </a:t>
            </a:r>
          </a:p>
          <a:p>
            <a:pPr marL="228600" indent="-228600" eaLnBrk="1" hangingPunct="1">
              <a:buAutoNum type="arabicPeriod"/>
            </a:pPr>
            <a:r>
              <a:rPr lang="en-US" b="0" baseline="0"/>
              <a:t>The simulation result shows you were able to get multicolor just by using </a:t>
            </a:r>
            <a:r>
              <a:rPr lang="en-US" b="0" baseline="0" err="1"/>
              <a:t>b.get_properties</a:t>
            </a:r>
            <a:r>
              <a:rPr lang="en-US" b="0" baseline="0"/>
              <a:t>. </a:t>
            </a:r>
          </a:p>
          <a:p>
            <a:pPr marL="228600" indent="-228600" eaLnBrk="1" hangingPunct="1">
              <a:buAutoNum type="arabicPeriod"/>
            </a:pPr>
            <a:r>
              <a:rPr lang="en-US" b="0" baseline="0"/>
              <a:t>If you replace b. with p., the same simulation result appears. This happens since all functions are virtual, it ensures that even if you are calling </a:t>
            </a:r>
            <a:r>
              <a:rPr lang="en-US" b="0" baseline="0" err="1"/>
              <a:t>p.get_properties</a:t>
            </a:r>
            <a:r>
              <a:rPr lang="en-US" b="0" baseline="0"/>
              <a:t>, it will call the function of the last child level. So when you do p = m, even though it refers to its own property, since functions are virtual, it will display the function of the last child. And </a:t>
            </a:r>
            <a:r>
              <a:rPr lang="en-US" b="0" baseline="0" err="1"/>
              <a:t>p.get_props</a:t>
            </a:r>
            <a:r>
              <a:rPr lang="en-US" b="0" baseline="0"/>
              <a:t> will give the result of the </a:t>
            </a:r>
            <a:r>
              <a:rPr lang="en-US" b="0" baseline="0" err="1"/>
              <a:t>m_parrot</a:t>
            </a:r>
            <a:r>
              <a:rPr lang="en-US" b="0" baseline="0"/>
              <a:t> class. </a:t>
            </a:r>
          </a:p>
          <a:p>
            <a:pPr marL="228600" indent="-228600" eaLnBrk="1" hangingPunct="1">
              <a:buAutoNum type="arabicPeriod"/>
            </a:pPr>
            <a:r>
              <a:rPr lang="en-US" b="0" baseline="0"/>
              <a:t>In actual real-life code, there will be a lot of </a:t>
            </a:r>
            <a:r>
              <a:rPr lang="en-US" b="0" baseline="0" err="1"/>
              <a:t>p.functions</a:t>
            </a:r>
            <a:r>
              <a:rPr lang="en-US" b="0" baseline="0"/>
              <a:t> being called</a:t>
            </a:r>
            <a:endParaRPr lang="en-US"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Abstract classes are general classes and are used when gen/spec is included in the design. The general class becomes the abstract class. The abstract class has no direct objects or class instances, and is only used in conjunction with specialized classes. Abstract classes usually have attributes and may have a few methods.</a:t>
            </a:r>
            <a:endParaRPr lang="en-US"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When virtual keyword is used for class instead of functions within the class, it means that the instance of the class cannot be taken,</a:t>
            </a:r>
            <a:r>
              <a:rPr lang="en-US" b="0" baseline="0"/>
              <a:t> it can only be extended.</a:t>
            </a:r>
          </a:p>
          <a:p>
            <a:pPr marL="228600" indent="-228600" eaLnBrk="1" hangingPunct="1">
              <a:buAutoNum type="arabicPeriod"/>
            </a:pPr>
            <a:r>
              <a:rPr lang="en-US" b="0" baseline="0"/>
              <a:t>If the parent class birds itself is declared as virtual, then compilation will throw an error.</a:t>
            </a:r>
          </a:p>
          <a:p>
            <a:pPr marL="228600" indent="-228600" eaLnBrk="1" hangingPunct="1">
              <a:buAutoNum type="arabicPeriod"/>
            </a:pPr>
            <a:r>
              <a:rPr lang="en-US" b="0" baseline="0"/>
              <a:t>The need for such virtual classes is that sometimes in verification, there will be the necessity that there will be some base test that configures parameters of DUT, but it is not possible to directly take instance of base test. So, to avoid any confusion, it is declared as virtual, meaning that the class can only be extended to add any extra props. </a:t>
            </a:r>
          </a:p>
          <a:p>
            <a:pPr marL="228600" indent="-228600" eaLnBrk="1" hangingPunct="1">
              <a:buAutoNum type="arabicPeriod"/>
            </a:pPr>
            <a:r>
              <a:rPr lang="en-US" b="0" baseline="0"/>
              <a:t>In a virtual class, functions will have to be declared as pure virtual function meaning that the function has no implementation. But, in the extended class, there can be an extension of the function.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r>
              <a:rPr lang="en-IN" sz="1200" b="0" i="0" kern="1200" baseline="0">
                <a:solidFill>
                  <a:schemeClr val="tx1"/>
                </a:solidFill>
                <a:latin typeface="Arial" charset="0"/>
                <a:ea typeface="+mn-ea"/>
                <a:cs typeface="+mn-cs"/>
              </a:rPr>
              <a:t>Why do we need parameterization for classes?</a:t>
            </a:r>
          </a:p>
          <a:p>
            <a:r>
              <a:rPr lang="en-IN" sz="1200" b="0" i="0" kern="1200" baseline="0">
                <a:solidFill>
                  <a:schemeClr val="tx1"/>
                </a:solidFill>
                <a:latin typeface="Arial" charset="0"/>
                <a:ea typeface="+mn-ea"/>
                <a:cs typeface="+mn-cs"/>
              </a:rPr>
              <a:t>	At times, it would be much easier to write a generic class that can be instantiated in multiple ways to achieve different array sizes or </a:t>
            </a:r>
            <a:r>
              <a:rPr lang="en-IN" sz="1200" b="0" i="0" kern="1200" baseline="0" err="1">
                <a:solidFill>
                  <a:schemeClr val="tx1"/>
                </a:solidFill>
                <a:latin typeface="Arial" charset="0"/>
                <a:ea typeface="+mn-ea"/>
                <a:cs typeface="+mn-cs"/>
              </a:rPr>
              <a:t>datatypes</a:t>
            </a:r>
            <a:r>
              <a:rPr lang="en-IN" sz="1200" b="0" i="0" kern="1200" baseline="0">
                <a:solidFill>
                  <a:schemeClr val="tx1"/>
                </a:solidFill>
                <a:latin typeface="Arial" charset="0"/>
                <a:ea typeface="+mn-ea"/>
                <a:cs typeface="+mn-cs"/>
              </a:rPr>
              <a:t>. This avoids the need to achieve different array sizes or data types. This avoids the need to rewrite code for specific features like size or type and instead allow a single specification to be used for different objects. This is achieved by extending the parameter mechanism to classes. </a:t>
            </a:r>
          </a:p>
          <a:p>
            <a:r>
              <a:rPr lang="en-IN" sz="1200" b="0" i="0" kern="1200" baseline="0">
                <a:solidFill>
                  <a:schemeClr val="tx1"/>
                </a:solidFill>
                <a:latin typeface="Arial" charset="0"/>
                <a:ea typeface="+mn-ea"/>
                <a:cs typeface="+mn-cs"/>
              </a:rPr>
              <a:t>	Parameters are like constants that are local to the specified class. Classes are allowed to have default value for each parameter that can be overridden during class instantiation. </a:t>
            </a:r>
          </a:p>
          <a:p>
            <a:endParaRPr lang="en-IN" sz="1200" b="0" i="0" kern="1200" baseline="0">
              <a:solidFill>
                <a:schemeClr val="tx1"/>
              </a:solidFill>
              <a:latin typeface="Arial" charset="0"/>
              <a:ea typeface="+mn-ea"/>
              <a:cs typeface="+mn-cs"/>
            </a:endParaRPr>
          </a:p>
          <a:p>
            <a:r>
              <a:rPr lang="en-IN" sz="1200" b="0" i="0" kern="1200" baseline="0">
                <a:solidFill>
                  <a:schemeClr val="tx1"/>
                </a:solidFill>
                <a:latin typeface="Arial" charset="0"/>
                <a:ea typeface="+mn-ea"/>
                <a:cs typeface="+mn-cs"/>
              </a:rPr>
              <a:t>Parameterized Classes - </a:t>
            </a:r>
            <a:r>
              <a:rPr lang="en-IN" sz="1200" b="0" i="0" kern="1200">
                <a:solidFill>
                  <a:schemeClr val="tx1"/>
                </a:solidFill>
                <a:latin typeface="Arial" charset="0"/>
                <a:ea typeface="+mn-ea"/>
                <a:cs typeface="+mn-cs"/>
              </a:rPr>
              <a:t>A </a:t>
            </a:r>
            <a:r>
              <a:rPr lang="en-IN" sz="1200" b="1" i="0" kern="1200">
                <a:solidFill>
                  <a:schemeClr val="tx1"/>
                </a:solidFill>
                <a:latin typeface="Arial" charset="0"/>
                <a:ea typeface="+mn-ea"/>
                <a:cs typeface="+mn-cs"/>
              </a:rPr>
              <a:t>Parameter</a:t>
            </a:r>
            <a:r>
              <a:rPr lang="en-IN" sz="1200" b="0" i="0" kern="1200">
                <a:solidFill>
                  <a:schemeClr val="tx1"/>
                </a:solidFill>
                <a:latin typeface="Arial" charset="0"/>
                <a:ea typeface="+mn-ea"/>
                <a:cs typeface="+mn-cs"/>
              </a:rPr>
              <a:t> is a kind of a </a:t>
            </a:r>
            <a:r>
              <a:rPr lang="en-IN" sz="1200" b="1" i="0" kern="1200">
                <a:solidFill>
                  <a:schemeClr val="tx1"/>
                </a:solidFill>
                <a:latin typeface="Arial" charset="0"/>
                <a:ea typeface="+mn-ea"/>
                <a:cs typeface="+mn-cs"/>
              </a:rPr>
              <a:t>constant</a:t>
            </a:r>
            <a:r>
              <a:rPr lang="en-IN" sz="1200" b="0" i="0" kern="1200">
                <a:solidFill>
                  <a:schemeClr val="tx1"/>
                </a:solidFill>
                <a:latin typeface="Arial" charset="0"/>
                <a:ea typeface="+mn-ea"/>
                <a:cs typeface="+mn-cs"/>
              </a:rPr>
              <a:t> that represents a </a:t>
            </a:r>
            <a:r>
              <a:rPr lang="en-IN" sz="1200" b="1" i="0" kern="1200">
                <a:solidFill>
                  <a:schemeClr val="tx1"/>
                </a:solidFill>
                <a:latin typeface="Arial" charset="0"/>
                <a:ea typeface="+mn-ea"/>
                <a:cs typeface="+mn-cs"/>
              </a:rPr>
              <a:t>value change</a:t>
            </a:r>
            <a:r>
              <a:rPr lang="en-IN" sz="1200" b="0" i="0" kern="1200">
                <a:solidFill>
                  <a:schemeClr val="tx1"/>
                </a:solidFill>
                <a:latin typeface="Arial" charset="0"/>
                <a:ea typeface="+mn-ea"/>
                <a:cs typeface="+mn-cs"/>
              </a:rPr>
              <a:t> or a </a:t>
            </a:r>
            <a:r>
              <a:rPr lang="en-IN" sz="1200" b="1" i="0" kern="1200">
                <a:solidFill>
                  <a:schemeClr val="tx1"/>
                </a:solidFill>
                <a:latin typeface="Arial" charset="0"/>
                <a:ea typeface="+mn-ea"/>
                <a:cs typeface="+mn-cs"/>
              </a:rPr>
              <a:t>data type</a:t>
            </a:r>
            <a:r>
              <a:rPr lang="en-IN" sz="1200" b="0" i="0" kern="1200">
                <a:solidFill>
                  <a:schemeClr val="tx1"/>
                </a:solidFill>
                <a:latin typeface="Arial" charset="0"/>
                <a:ea typeface="+mn-ea"/>
                <a:cs typeface="+mn-cs"/>
              </a:rPr>
              <a:t>. The compiler evaluates Parameter expression as part of its elaboration and code generation phases before the </a:t>
            </a:r>
            <a:r>
              <a:rPr lang="en-IN" sz="1200" b="1" i="0" kern="1200">
                <a:solidFill>
                  <a:schemeClr val="tx1"/>
                </a:solidFill>
                <a:latin typeface="Arial" charset="0"/>
                <a:ea typeface="+mn-ea"/>
                <a:cs typeface="+mn-cs"/>
              </a:rPr>
              <a:t>Simulation</a:t>
            </a:r>
            <a:r>
              <a:rPr lang="en-IN" sz="1200" b="0" i="0" kern="1200">
                <a:solidFill>
                  <a:schemeClr val="tx1"/>
                </a:solidFill>
                <a:latin typeface="Arial" charset="0"/>
                <a:ea typeface="+mn-ea"/>
                <a:cs typeface="+mn-cs"/>
              </a:rPr>
              <a:t> starts. So we can use the Parameter as part of the </a:t>
            </a:r>
            <a:r>
              <a:rPr lang="en-IN" sz="1200" b="1" i="0" kern="1200">
                <a:solidFill>
                  <a:schemeClr val="tx1"/>
                </a:solidFill>
                <a:latin typeface="Arial" charset="0"/>
                <a:ea typeface="+mn-ea"/>
                <a:cs typeface="+mn-cs"/>
              </a:rPr>
              <a:t>declaration of another type</a:t>
            </a:r>
            <a:r>
              <a:rPr lang="en-IN" sz="1200" b="0" i="0" kern="1200">
                <a:solidFill>
                  <a:schemeClr val="tx1"/>
                </a:solidFill>
                <a:latin typeface="Arial" charset="0"/>
                <a:ea typeface="+mn-ea"/>
                <a:cs typeface="+mn-cs"/>
              </a:rPr>
              <a:t> or </a:t>
            </a:r>
            <a:r>
              <a:rPr lang="en-IN" sz="1200" b="1" i="0" kern="1200">
                <a:solidFill>
                  <a:schemeClr val="tx1"/>
                </a:solidFill>
                <a:latin typeface="Arial" charset="0"/>
                <a:ea typeface="+mn-ea"/>
                <a:cs typeface="+mn-cs"/>
              </a:rPr>
              <a:t>use a Parameter value</a:t>
            </a:r>
            <a:r>
              <a:rPr lang="en-IN" sz="1200" b="0" i="0" kern="1200">
                <a:solidFill>
                  <a:schemeClr val="tx1"/>
                </a:solidFill>
                <a:latin typeface="Arial" charset="0"/>
                <a:ea typeface="+mn-ea"/>
                <a:cs typeface="+mn-cs"/>
              </a:rPr>
              <a:t> in lets say range of an array declaration. </a:t>
            </a:r>
            <a:r>
              <a:rPr lang="en-IN" sz="1200" b="1" i="0" kern="1200">
                <a:solidFill>
                  <a:schemeClr val="tx1"/>
                </a:solidFill>
                <a:latin typeface="Arial" charset="0"/>
                <a:ea typeface="+mn-ea"/>
                <a:cs typeface="+mn-cs"/>
              </a:rPr>
              <a:t>Note: We can not change a Parameter once a Simulation starts.</a:t>
            </a:r>
            <a:endParaRPr lang="en-IN" sz="1200" b="0" i="0" kern="1200">
              <a:solidFill>
                <a:schemeClr val="tx1"/>
              </a:solidFill>
              <a:latin typeface="Arial" charset="0"/>
              <a:ea typeface="+mn-ea"/>
              <a:cs typeface="+mn-cs"/>
            </a:endParaRPr>
          </a:p>
          <a:p>
            <a:r>
              <a:rPr lang="en-IN" sz="1200" b="0" i="0" kern="1200" err="1">
                <a:solidFill>
                  <a:schemeClr val="tx1"/>
                </a:solidFill>
                <a:latin typeface="Arial" charset="0"/>
                <a:ea typeface="+mn-ea"/>
                <a:cs typeface="+mn-cs"/>
              </a:rPr>
              <a:t>SystemVerilog</a:t>
            </a:r>
            <a:r>
              <a:rPr lang="en-IN" sz="1200" b="0" i="0" kern="1200">
                <a:solidFill>
                  <a:schemeClr val="tx1"/>
                </a:solidFill>
                <a:latin typeface="Arial" charset="0"/>
                <a:ea typeface="+mn-ea"/>
                <a:cs typeface="+mn-cs"/>
              </a:rPr>
              <a:t> uses a “</a:t>
            </a:r>
            <a:r>
              <a:rPr lang="en-IN" sz="1200" b="1" i="0" kern="1200">
                <a:solidFill>
                  <a:schemeClr val="tx1"/>
                </a:solidFill>
                <a:latin typeface="Arial" charset="0"/>
                <a:ea typeface="+mn-ea"/>
                <a:cs typeface="+mn-cs"/>
              </a:rPr>
              <a:t>#</a:t>
            </a:r>
            <a:r>
              <a:rPr lang="en-IN" sz="1200" b="0" i="0" kern="1200">
                <a:solidFill>
                  <a:schemeClr val="tx1"/>
                </a:solidFill>
                <a:latin typeface="Arial" charset="0"/>
                <a:ea typeface="+mn-ea"/>
                <a:cs typeface="+mn-cs"/>
              </a:rPr>
              <a:t>” sign to list the </a:t>
            </a:r>
            <a:r>
              <a:rPr lang="en-IN" sz="1200" b="1" i="0" kern="1200">
                <a:solidFill>
                  <a:schemeClr val="tx1"/>
                </a:solidFill>
                <a:latin typeface="Arial" charset="0"/>
                <a:ea typeface="+mn-ea"/>
                <a:cs typeface="+mn-cs"/>
              </a:rPr>
              <a:t>Parameter names</a:t>
            </a:r>
            <a:r>
              <a:rPr lang="en-IN" sz="1200" b="0" i="0" kern="1200">
                <a:solidFill>
                  <a:schemeClr val="tx1"/>
                </a:solidFill>
                <a:latin typeface="Arial" charset="0"/>
                <a:ea typeface="+mn-ea"/>
                <a:cs typeface="+mn-cs"/>
              </a:rPr>
              <a:t> in a </a:t>
            </a:r>
            <a:r>
              <a:rPr lang="en-IN" sz="1200" b="1" i="0" kern="1200">
                <a:solidFill>
                  <a:schemeClr val="tx1"/>
                </a:solidFill>
                <a:latin typeface="Arial" charset="0"/>
                <a:ea typeface="+mn-ea"/>
                <a:cs typeface="+mn-cs"/>
              </a:rPr>
              <a:t>Class Header</a:t>
            </a:r>
            <a:r>
              <a:rPr lang="en-IN" sz="1200" b="0" i="0" kern="1200">
                <a:solidFill>
                  <a:schemeClr val="tx1"/>
                </a:solidFill>
                <a:latin typeface="Arial" charset="0"/>
                <a:ea typeface="+mn-ea"/>
                <a:cs typeface="+mn-cs"/>
              </a:rPr>
              <a:t> to define a </a:t>
            </a:r>
            <a:r>
              <a:rPr lang="en-IN" sz="1200" b="1" i="0" kern="1200">
                <a:solidFill>
                  <a:schemeClr val="tx1"/>
                </a:solidFill>
                <a:latin typeface="Arial" charset="0"/>
                <a:ea typeface="+mn-ea"/>
                <a:cs typeface="+mn-cs"/>
              </a:rPr>
              <a:t>Generic Class</a:t>
            </a:r>
            <a:r>
              <a:rPr lang="en-IN" sz="1200" b="0" i="0" kern="1200">
                <a:solidFill>
                  <a:schemeClr val="tx1"/>
                </a:solidFill>
                <a:latin typeface="Arial" charset="0"/>
                <a:ea typeface="+mn-ea"/>
                <a:cs typeface="+mn-cs"/>
              </a:rPr>
              <a:t>. When we reference the Generic Class we also use the pound (#) sign to provide a list of </a:t>
            </a:r>
            <a:r>
              <a:rPr lang="en-IN" sz="1200" b="1" i="0" kern="1200">
                <a:solidFill>
                  <a:schemeClr val="tx1"/>
                </a:solidFill>
                <a:latin typeface="Arial" charset="0"/>
                <a:ea typeface="+mn-ea"/>
                <a:cs typeface="+mn-cs"/>
              </a:rPr>
              <a:t>Parameter Assignments</a:t>
            </a:r>
            <a:r>
              <a:rPr lang="en-IN" sz="1200" b="0" i="0" kern="1200">
                <a:solidFill>
                  <a:schemeClr val="tx1"/>
                </a:solidFill>
                <a:latin typeface="Arial" charset="0"/>
                <a:ea typeface="+mn-ea"/>
                <a:cs typeface="+mn-cs"/>
              </a:rPr>
              <a:t> or </a:t>
            </a:r>
            <a:r>
              <a:rPr lang="en-IN" sz="1200" b="1" i="0" kern="1200">
                <a:solidFill>
                  <a:schemeClr val="tx1"/>
                </a:solidFill>
                <a:latin typeface="Arial" charset="0"/>
                <a:ea typeface="+mn-ea"/>
                <a:cs typeface="+mn-cs"/>
              </a:rPr>
              <a:t>Overrides</a:t>
            </a:r>
            <a:r>
              <a:rPr lang="en-IN" sz="1200" b="0" i="0" kern="1200">
                <a:solidFill>
                  <a:schemeClr val="tx1"/>
                </a:solidFill>
                <a:latin typeface="Arial" charset="0"/>
                <a:ea typeface="+mn-ea"/>
                <a:cs typeface="+mn-cs"/>
              </a:rPr>
              <a:t>. When we specify a </a:t>
            </a:r>
            <a:r>
              <a:rPr lang="en-IN" sz="1200" b="1" i="0" kern="1200">
                <a:solidFill>
                  <a:schemeClr val="tx1"/>
                </a:solidFill>
                <a:latin typeface="Arial" charset="0"/>
                <a:ea typeface="+mn-ea"/>
                <a:cs typeface="+mn-cs"/>
              </a:rPr>
              <a:t>default Parameter</a:t>
            </a:r>
            <a:r>
              <a:rPr lang="en-IN" sz="1200" b="0" i="0" kern="1200">
                <a:solidFill>
                  <a:schemeClr val="tx1"/>
                </a:solidFill>
                <a:latin typeface="Arial" charset="0"/>
                <a:ea typeface="+mn-ea"/>
                <a:cs typeface="+mn-cs"/>
              </a:rPr>
              <a:t> in a Class Header, we don’t have to provide an Overrides for that Parameter when referencing that Class.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algn="l">
              <a:buFont typeface="+mj-lt"/>
              <a:buAutoNum type="arabicPeriod"/>
            </a:pPr>
            <a:r>
              <a:rPr lang="en-US" b="1" i="0">
                <a:solidFill>
                  <a:srgbClr val="374151"/>
                </a:solidFill>
                <a:effectLst/>
                <a:latin typeface="Söhne"/>
              </a:rPr>
              <a:t>Classes</a:t>
            </a:r>
            <a:r>
              <a:rPr lang="en-US" b="0" i="0">
                <a:solidFill>
                  <a:srgbClr val="374151"/>
                </a:solidFill>
                <a:effectLst/>
                <a:latin typeface="Söhne"/>
              </a:rPr>
              <a:t>:</a:t>
            </a:r>
          </a:p>
          <a:p>
            <a:pPr marL="742950" lvl="1" indent="-285750" algn="l">
              <a:buFont typeface="+mj-lt"/>
              <a:buAutoNum type="arabicPeriod"/>
            </a:pPr>
            <a:r>
              <a:rPr lang="en-US" b="0" i="0">
                <a:solidFill>
                  <a:srgbClr val="374151"/>
                </a:solidFill>
                <a:effectLst/>
                <a:latin typeface="Söhne"/>
              </a:rPr>
              <a:t>Classes, by themselves, cannot be simulated directly.</a:t>
            </a:r>
          </a:p>
          <a:p>
            <a:pPr marL="742950" lvl="1" indent="-285750" algn="l">
              <a:buFont typeface="+mj-lt"/>
              <a:buAutoNum type="arabicPeriod"/>
            </a:pPr>
            <a:r>
              <a:rPr lang="en-US" b="0" i="0">
                <a:solidFill>
                  <a:srgbClr val="374151"/>
                </a:solidFill>
                <a:effectLst/>
                <a:latin typeface="Söhne"/>
              </a:rPr>
              <a:t>They need to be instantiated within some procedural block (like initial or always) to be part of the simulation.</a:t>
            </a:r>
          </a:p>
          <a:p>
            <a:pPr marL="742950" lvl="1" indent="-285750" algn="l">
              <a:buFont typeface="+mj-lt"/>
              <a:buAutoNum type="arabicPeriod"/>
            </a:pPr>
            <a:r>
              <a:rPr lang="en-US" b="0" i="0">
                <a:solidFill>
                  <a:srgbClr val="374151"/>
                </a:solidFill>
                <a:effectLst/>
                <a:latin typeface="Söhne"/>
              </a:rPr>
              <a:t>This instantiation is typically done inside modules, interfaces, programs, or other classes. Most commonly, class objects are created inside testbenches (which are often modules or programs) to represent entities like drivers, monitors, or stimuli generators.</a:t>
            </a:r>
          </a:p>
          <a:p>
            <a:pPr algn="l">
              <a:buFont typeface="+mj-lt"/>
              <a:buAutoNum type="arabicPeriod"/>
            </a:pPr>
            <a:r>
              <a:rPr lang="en-US" b="1" i="0">
                <a:solidFill>
                  <a:srgbClr val="374151"/>
                </a:solidFill>
                <a:effectLst/>
                <a:latin typeface="Söhne"/>
              </a:rPr>
              <a:t>Programs</a:t>
            </a:r>
            <a:r>
              <a:rPr lang="en-US" b="0" i="0">
                <a:solidFill>
                  <a:srgbClr val="374151"/>
                </a:solidFill>
                <a:effectLst/>
                <a:latin typeface="Söhne"/>
              </a:rPr>
              <a:t>:</a:t>
            </a:r>
          </a:p>
          <a:p>
            <a:pPr marL="742950" lvl="1" indent="-285750" algn="l">
              <a:buFont typeface="+mj-lt"/>
              <a:buAutoNum type="arabicPeriod"/>
            </a:pPr>
            <a:r>
              <a:rPr lang="en-US" b="0" i="0">
                <a:solidFill>
                  <a:srgbClr val="374151"/>
                </a:solidFill>
                <a:effectLst/>
                <a:latin typeface="Söhne"/>
              </a:rPr>
              <a:t>A program block is typically used for testbench code in </a:t>
            </a:r>
            <a:r>
              <a:rPr lang="en-US" b="0" i="0" err="1">
                <a:solidFill>
                  <a:srgbClr val="374151"/>
                </a:solidFill>
                <a:effectLst/>
                <a:latin typeface="Söhne"/>
              </a:rPr>
              <a:t>SystemVerilog</a:t>
            </a:r>
            <a:r>
              <a:rPr lang="en-US" b="0" i="0">
                <a:solidFill>
                  <a:srgbClr val="374151"/>
                </a:solidFill>
                <a:effectLst/>
                <a:latin typeface="Söhne"/>
              </a:rPr>
              <a:t>. It provides a place to instantiate and run sequences, create class objects, and interface with the DUT (Device Under Test).</a:t>
            </a:r>
          </a:p>
          <a:p>
            <a:pPr marL="742950" lvl="1" indent="-285750" algn="l">
              <a:buFont typeface="+mj-lt"/>
              <a:buAutoNum type="arabicPeriod"/>
            </a:pPr>
            <a:r>
              <a:rPr lang="en-US" b="0" i="0">
                <a:solidFill>
                  <a:srgbClr val="374151"/>
                </a:solidFill>
                <a:effectLst/>
                <a:latin typeface="Söhne"/>
              </a:rPr>
              <a:t>Programs can be instantiated within a module, and this is a common practice for creating testbenches. A module might represent the top-level of a test environment, and within this module, one or more programs can be instantiated to represent specific parts of the testbench.</a:t>
            </a:r>
          </a:p>
          <a:p>
            <a:pPr algn="l"/>
            <a:r>
              <a:rPr lang="en-US" b="0" i="0">
                <a:solidFill>
                  <a:srgbClr val="374151"/>
                </a:solidFill>
                <a:effectLst/>
                <a:latin typeface="Söhne"/>
              </a:rPr>
              <a:t>In the context of running a simulation, usually, a top-level module is what's directly instantiated and simulated. Within this top-level module:</a:t>
            </a:r>
          </a:p>
          <a:p>
            <a:pPr algn="l">
              <a:buFont typeface="Arial" panose="020B0604020202020204" pitchFamily="34" charset="0"/>
              <a:buChar char="•"/>
            </a:pPr>
            <a:r>
              <a:rPr lang="en-US" b="1" i="0">
                <a:solidFill>
                  <a:srgbClr val="374151"/>
                </a:solidFill>
                <a:effectLst/>
                <a:latin typeface="Söhne"/>
              </a:rPr>
              <a:t>Classes</a:t>
            </a:r>
            <a:r>
              <a:rPr lang="en-US" b="0" i="0">
                <a:solidFill>
                  <a:srgbClr val="374151"/>
                </a:solidFill>
                <a:effectLst/>
                <a:latin typeface="Söhne"/>
              </a:rPr>
              <a:t> are instantiated to represent various testbench components or data structures.</a:t>
            </a:r>
          </a:p>
          <a:p>
            <a:pPr algn="l">
              <a:buFont typeface="Arial" panose="020B0604020202020204" pitchFamily="34" charset="0"/>
              <a:buChar char="•"/>
            </a:pPr>
            <a:r>
              <a:rPr lang="en-US" b="1" i="0">
                <a:solidFill>
                  <a:srgbClr val="374151"/>
                </a:solidFill>
                <a:effectLst/>
                <a:latin typeface="Söhne"/>
              </a:rPr>
              <a:t>Programs</a:t>
            </a:r>
            <a:r>
              <a:rPr lang="en-US" b="0" i="0">
                <a:solidFill>
                  <a:srgbClr val="374151"/>
                </a:solidFill>
                <a:effectLst/>
                <a:latin typeface="Söhne"/>
              </a:rPr>
              <a:t> can be instantiated to organize the testbench or abstract certain operations.</a:t>
            </a:r>
          </a:p>
        </p:txBody>
      </p:sp>
    </p:spTree>
    <p:extLst>
      <p:ext uri="{BB962C8B-B14F-4D97-AF65-F5344CB8AC3E}">
        <p14:creationId xmlns:p14="http://schemas.microsoft.com/office/powerpoint/2010/main" val="175819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In class instantiation,</a:t>
            </a:r>
            <a:r>
              <a:rPr lang="en-US" b="0" baseline="0"/>
              <a:t> the birds class variables have inherited the properties from the class living creatures.</a:t>
            </a:r>
          </a:p>
          <a:p>
            <a:pPr marL="228600" indent="-228600" eaLnBrk="1" hangingPunct="1">
              <a:buAutoNum type="arabicPeriod"/>
            </a:pPr>
            <a:r>
              <a:rPr lang="en-US" b="0" baseline="0"/>
              <a:t>Instead of doing the entire procedure of class instantiation to inherit, oops provides the keyword extends to inherit the properties. All variable values declared in living creatures is same for class birds.</a:t>
            </a:r>
            <a:endParaRPr lang="en-US"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algn="l">
              <a:buFont typeface="+mj-lt"/>
              <a:buAutoNum type="arabicPeriod"/>
            </a:pPr>
            <a:r>
              <a:rPr lang="en-US" b="1" i="0">
                <a:solidFill>
                  <a:srgbClr val="374151"/>
                </a:solidFill>
                <a:effectLst/>
                <a:latin typeface="Söhne"/>
              </a:rPr>
              <a:t>Function</a:t>
            </a:r>
            <a:r>
              <a:rPr lang="en-US" b="0" i="0">
                <a:solidFill>
                  <a:srgbClr val="374151"/>
                </a:solidFill>
                <a:effectLst/>
                <a:latin typeface="Söhne"/>
              </a:rPr>
              <a:t>:</a:t>
            </a:r>
          </a:p>
          <a:p>
            <a:pPr marL="742950" lvl="1" indent="-285750" algn="l">
              <a:buFont typeface="+mj-lt"/>
              <a:buAutoNum type="arabicPeriod"/>
            </a:pPr>
            <a:r>
              <a:rPr lang="en-US" b="0" i="0">
                <a:solidFill>
                  <a:srgbClr val="374151"/>
                </a:solidFill>
                <a:effectLst/>
                <a:latin typeface="Söhne"/>
              </a:rPr>
              <a:t>A function is used to return a value.</a:t>
            </a:r>
          </a:p>
          <a:p>
            <a:pPr marL="742950" lvl="1" indent="-285750" algn="l">
              <a:buFont typeface="+mj-lt"/>
              <a:buAutoNum type="arabicPeriod"/>
            </a:pPr>
            <a:r>
              <a:rPr lang="en-US" b="0" i="0">
                <a:solidFill>
                  <a:srgbClr val="374151"/>
                </a:solidFill>
                <a:effectLst/>
                <a:latin typeface="Söhne"/>
              </a:rPr>
              <a:t>It does not consume simulation time.</a:t>
            </a:r>
          </a:p>
          <a:p>
            <a:pPr marL="742950" lvl="1" indent="-285750" algn="l">
              <a:buFont typeface="+mj-lt"/>
              <a:buAutoNum type="arabicPeriod"/>
            </a:pPr>
            <a:r>
              <a:rPr lang="en-US" b="0" i="0">
                <a:solidFill>
                  <a:srgbClr val="374151"/>
                </a:solidFill>
                <a:effectLst/>
                <a:latin typeface="Söhne"/>
              </a:rPr>
              <a:t>It's often used for computations that should be completed instantaneously in simulation time.</a:t>
            </a:r>
          </a:p>
          <a:p>
            <a:pPr marL="742950" lvl="1" indent="-285750" algn="l">
              <a:buFont typeface="+mj-lt"/>
              <a:buAutoNum type="arabicPeriod"/>
            </a:pPr>
            <a:r>
              <a:rPr lang="en-US" b="0" i="0">
                <a:solidFill>
                  <a:srgbClr val="374151"/>
                </a:solidFill>
                <a:effectLst/>
                <a:latin typeface="Söhne"/>
              </a:rPr>
              <a:t>Cannot contain timing control statements like # (delay), @ (event trigger), or wait.</a:t>
            </a:r>
          </a:p>
          <a:p>
            <a:pPr algn="l">
              <a:buFont typeface="+mj-lt"/>
              <a:buAutoNum type="arabicPeriod"/>
            </a:pPr>
            <a:r>
              <a:rPr lang="en-US" b="1" i="0">
                <a:solidFill>
                  <a:srgbClr val="374151"/>
                </a:solidFill>
                <a:effectLst/>
                <a:latin typeface="Söhne"/>
              </a:rPr>
              <a:t>Task</a:t>
            </a:r>
            <a:r>
              <a:rPr lang="en-US" b="0" i="0">
                <a:solidFill>
                  <a:srgbClr val="374151"/>
                </a:solidFill>
                <a:effectLst/>
                <a:latin typeface="Söhne"/>
              </a:rPr>
              <a:t>:</a:t>
            </a:r>
          </a:p>
          <a:p>
            <a:pPr marL="742950" lvl="1" indent="-285750" algn="l">
              <a:buFont typeface="+mj-lt"/>
              <a:buAutoNum type="arabicPeriod"/>
            </a:pPr>
            <a:r>
              <a:rPr lang="en-US" b="0" i="0">
                <a:solidFill>
                  <a:srgbClr val="374151"/>
                </a:solidFill>
                <a:effectLst/>
                <a:latin typeface="Söhne"/>
              </a:rPr>
              <a:t>A task does not return a value (though it can modify its output arguments).</a:t>
            </a:r>
          </a:p>
          <a:p>
            <a:pPr marL="742950" lvl="1" indent="-285750" algn="l">
              <a:buFont typeface="+mj-lt"/>
              <a:buAutoNum type="arabicPeriod"/>
            </a:pPr>
            <a:r>
              <a:rPr lang="en-US" b="0" i="0">
                <a:solidFill>
                  <a:srgbClr val="374151"/>
                </a:solidFill>
                <a:effectLst/>
                <a:latin typeface="Söhne"/>
              </a:rPr>
              <a:t>It can consume simulation time.</a:t>
            </a:r>
          </a:p>
          <a:p>
            <a:pPr marL="742950" lvl="1" indent="-285750" algn="l">
              <a:buFont typeface="+mj-lt"/>
              <a:buAutoNum type="arabicPeriod"/>
            </a:pPr>
            <a:r>
              <a:rPr lang="en-US" b="0" i="0">
                <a:solidFill>
                  <a:srgbClr val="374151"/>
                </a:solidFill>
                <a:effectLst/>
                <a:latin typeface="Söhne"/>
              </a:rPr>
              <a:t>Suitable for operations that represent actual time-consuming activities in a simulation.</a:t>
            </a:r>
          </a:p>
          <a:p>
            <a:pPr marL="742950" lvl="1" indent="-285750" algn="l">
              <a:buFont typeface="+mj-lt"/>
              <a:buAutoNum type="arabicPeriod"/>
            </a:pPr>
            <a:r>
              <a:rPr lang="en-US" b="0" i="0">
                <a:solidFill>
                  <a:srgbClr val="374151"/>
                </a:solidFill>
                <a:effectLst/>
                <a:latin typeface="Söhne"/>
              </a:rPr>
              <a:t>Can contain timing control statements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The</a:t>
            </a:r>
            <a:r>
              <a:rPr lang="en-US" b="0" baseline="0"/>
              <a:t> example here is a parameterized class that has </a:t>
            </a:r>
            <a:r>
              <a:rPr lang="en-US" b="0" i="1" baseline="0"/>
              <a:t>size </a:t>
            </a:r>
            <a:r>
              <a:rPr lang="en-US" b="0" i="0" baseline="0"/>
              <a:t>as the parameter that can be changed during instantiation.</a:t>
            </a:r>
          </a:p>
          <a:p>
            <a:pPr marL="228600" indent="-228600" eaLnBrk="1" hangingPunct="1">
              <a:buAutoNum type="arabicPeriod"/>
            </a:pPr>
            <a:r>
              <a:rPr lang="en-US" b="0" i="0" baseline="0"/>
              <a:t>The simulation result for display statements will give the following output</a:t>
            </a:r>
          </a:p>
          <a:p>
            <a:pPr marL="685800" lvl="1" indent="-228600" eaLnBrk="1" hangingPunct="1">
              <a:buNone/>
            </a:pPr>
            <a:r>
              <a:rPr lang="en-US" b="1" i="0" baseline="0"/>
              <a:t>sth1.out    =  16 bits</a:t>
            </a:r>
          </a:p>
          <a:p>
            <a:pPr marL="685800" lvl="1" indent="-228600" eaLnBrk="1" hangingPunct="1">
              <a:buNone/>
            </a:pPr>
            <a:r>
              <a:rPr lang="en-US" b="1" i="0" baseline="0"/>
              <a:t>sth2.out    =  8 bits</a:t>
            </a:r>
          </a:p>
          <a:p>
            <a:pPr marL="685800" lvl="1" indent="-228600" eaLnBrk="1" hangingPunct="1">
              <a:buNone/>
            </a:pPr>
            <a:r>
              <a:rPr lang="en-US" b="1" i="0" baseline="0" err="1"/>
              <a:t>nibble.out</a:t>
            </a:r>
            <a:r>
              <a:rPr lang="en-US" b="1" i="0" baseline="0"/>
              <a:t>  =  4 bits </a:t>
            </a:r>
          </a:p>
          <a:p>
            <a:pPr marL="685800" lvl="1" indent="-228600" eaLnBrk="1" hangingPunct="1">
              <a:buNone/>
            </a:pPr>
            <a:endParaRPr lang="en-US"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In this case, data-type is parameterized</a:t>
            </a:r>
            <a:r>
              <a:rPr lang="en-US" b="0" baseline="0"/>
              <a:t> and can be overridden during instantiation. In the previous case, parameters were defined to have a specific value. </a:t>
            </a:r>
          </a:p>
          <a:p>
            <a:pPr marL="228600" indent="-228600" eaLnBrk="1" hangingPunct="1">
              <a:buAutoNum type="arabicPeriod"/>
            </a:pPr>
            <a:r>
              <a:rPr lang="en-US" b="0" baseline="0"/>
              <a:t>The class definition provides us with a template of an actual class. </a:t>
            </a:r>
          </a:p>
          <a:p>
            <a:pPr marL="228600" indent="-228600" eaLnBrk="1" hangingPunct="1">
              <a:buAutoNum type="arabicPeriod"/>
            </a:pPr>
            <a:r>
              <a:rPr lang="en-US" b="0" baseline="0"/>
              <a:t>In the example, suppose you want to define a list class which should be a generic type. Thus, it should be possible to declare list objects for integers, bits, objects, or any other type.</a:t>
            </a:r>
          </a:p>
          <a:p>
            <a:pPr marL="228600" indent="-228600" eaLnBrk="1" hangingPunct="1">
              <a:buAutoNum type="arabicPeriod"/>
            </a:pPr>
            <a:r>
              <a:rPr lang="en-US" b="0" baseline="0"/>
              <a:t>The class List is a template for various types. The identifier T is used as a placeholder for an actual type. For example, append takes one element as an argument. The type of this element will be the actual data type with which an actual list object is created. </a:t>
            </a:r>
          </a:p>
          <a:p>
            <a:pPr marL="228600" indent="-228600" eaLnBrk="1" hangingPunct="1">
              <a:buAutoNum type="arabicPeriod"/>
            </a:pPr>
            <a:r>
              <a:rPr lang="en-US" b="0" baseline="0"/>
              <a:t>For example, we can declare a list object for “packet” if a definition for the type “packet” exists. The line declares List#(packet) to be a list for packets. At this time, the compiler uses the template definition, substitutes every occurrence of T with packet and creates an actual class definition for it. </a:t>
            </a:r>
            <a:endParaRPr lang="en-US"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US"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A parameterized class can extend another</a:t>
            </a:r>
            <a:r>
              <a:rPr lang="en-US" b="0" baseline="0"/>
              <a:t> parameterized class.</a:t>
            </a:r>
          </a:p>
          <a:p>
            <a:pPr marL="228600" indent="-228600" eaLnBrk="1" hangingPunct="1">
              <a:buAutoNum type="arabicPeriod"/>
            </a:pPr>
            <a:r>
              <a:rPr lang="en-US" b="0" baseline="0"/>
              <a:t>Class D1 extends the base class C using the base class’s default type (bit) parameter.</a:t>
            </a:r>
          </a:p>
          <a:p>
            <a:pPr marL="228600" indent="-228600" eaLnBrk="1" hangingPunct="1">
              <a:buAutoNum type="arabicPeriod"/>
            </a:pPr>
            <a:r>
              <a:rPr lang="en-US" b="0" baseline="0"/>
              <a:t>Class D2 extends the base class C using an integer parameter.</a:t>
            </a:r>
          </a:p>
          <a:p>
            <a:pPr marL="228600" indent="-228600" eaLnBrk="1" hangingPunct="1">
              <a:buAutoNum type="arabicPeriod"/>
            </a:pPr>
            <a:r>
              <a:rPr lang="en-US" b="0" baseline="0"/>
              <a:t>Class D3 extends the base class C using the parameterized type (P) with which the extended class is parameterized.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IN" sz="1200" b="0" i="0" kern="1200">
                <a:solidFill>
                  <a:schemeClr val="tx1"/>
                </a:solidFill>
                <a:latin typeface="Arial" charset="0"/>
                <a:ea typeface="+mn-ea"/>
                <a:cs typeface="+mn-cs"/>
              </a:rPr>
              <a:t> Encapsulation</a:t>
            </a:r>
            <a:r>
              <a:rPr lang="en-IN" sz="1200" b="0" i="0" kern="1200" baseline="0">
                <a:solidFill>
                  <a:schemeClr val="tx1"/>
                </a:solidFill>
                <a:latin typeface="Arial" charset="0"/>
                <a:ea typeface="+mn-ea"/>
                <a:cs typeface="+mn-cs"/>
              </a:rPr>
              <a:t> : </a:t>
            </a:r>
            <a:r>
              <a:rPr lang="en-IN" sz="1200" b="0" i="0" kern="1200">
                <a:solidFill>
                  <a:schemeClr val="tx1"/>
                </a:solidFill>
                <a:latin typeface="Arial" charset="0"/>
                <a:ea typeface="+mn-ea"/>
                <a:cs typeface="+mn-cs"/>
              </a:rPr>
              <a:t>In </a:t>
            </a:r>
            <a:r>
              <a:rPr lang="en-IN" sz="1200" b="0" i="0" kern="1200" err="1">
                <a:solidFill>
                  <a:schemeClr val="tx1"/>
                </a:solidFill>
                <a:latin typeface="Arial" charset="0"/>
                <a:ea typeface="+mn-ea"/>
                <a:cs typeface="+mn-cs"/>
              </a:rPr>
              <a:t>SystemVerilog</a:t>
            </a:r>
            <a:r>
              <a:rPr lang="en-IN" sz="1200" b="0" i="0" kern="1200">
                <a:solidFill>
                  <a:schemeClr val="tx1"/>
                </a:solidFill>
                <a:latin typeface="Arial" charset="0"/>
                <a:ea typeface="+mn-ea"/>
                <a:cs typeface="+mn-cs"/>
              </a:rPr>
              <a:t> there are three different terms used for hiding data constructs and these are public, private and protected . As we know an object can be associated with data with predefined classes and in any application an object can know about the data it needs to know about. So any unnecessary data are not required by an object can be hidden by this process. It can also be termed as information hiding that prohibits outsiders in seeing the inside of an object in which abstraction is implemented.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A member identified</a:t>
            </a:r>
            <a:r>
              <a:rPr lang="en-IN" sz="1200" b="0" i="0" kern="1200" baseline="0">
                <a:solidFill>
                  <a:schemeClr val="tx1"/>
                </a:solidFill>
                <a:latin typeface="Arial" charset="0"/>
                <a:ea typeface="+mn-ea"/>
                <a:cs typeface="+mn-cs"/>
              </a:rPr>
              <a:t> as local is available only to methods inside the class. These local members are not visible within subclasses. However, nonlocal methods that access local class properties or methods can be inherited and work properly as methods of the subclass.</a:t>
            </a:r>
          </a:p>
          <a:p>
            <a:pPr marL="228600" indent="-228600" eaLnBrk="1" hangingPunct="1">
              <a:buAutoNum type="arabicPeriod"/>
            </a:pPr>
            <a:r>
              <a:rPr lang="en-IN" sz="1200" b="0" i="0" kern="1200" baseline="0">
                <a:solidFill>
                  <a:schemeClr val="tx1"/>
                </a:solidFill>
                <a:latin typeface="Arial" charset="0"/>
                <a:ea typeface="+mn-ea"/>
                <a:cs typeface="+mn-cs"/>
              </a:rPr>
              <a:t>The above example will give compilation error.</a:t>
            </a:r>
            <a:endParaRPr lang="en-IN" sz="1200" b="0" i="0" kern="1200">
              <a:solidFill>
                <a:schemeClr val="tx1"/>
              </a:solidFill>
              <a:latin typeface="Arial"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The result will be 123.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29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a:solidFill>
                <a:schemeClr val="tx1"/>
              </a:solidFill>
              <a:latin typeface="Arial"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A protected class property or method has all of the characteristics of a local member, except that it can be inherited; it is visible to subclasses.</a:t>
            </a:r>
          </a:p>
          <a:p>
            <a:pPr algn="l">
              <a:buFont typeface="Arial" panose="020B0604020202020204" pitchFamily="34" charset="0"/>
              <a:buChar char="•"/>
            </a:pPr>
            <a:r>
              <a:rPr lang="en-US" b="0" i="0">
                <a:solidFill>
                  <a:srgbClr val="374151"/>
                </a:solidFill>
                <a:effectLst/>
                <a:latin typeface="Söhne"/>
              </a:rPr>
              <a:t>Members declared as protected are accessible within the class where they are declared.</a:t>
            </a:r>
          </a:p>
          <a:p>
            <a:pPr algn="l">
              <a:buFont typeface="Arial" panose="020B0604020202020204" pitchFamily="34" charset="0"/>
              <a:buChar char="•"/>
            </a:pPr>
            <a:r>
              <a:rPr lang="en-US" b="0" i="0">
                <a:solidFill>
                  <a:srgbClr val="374151"/>
                </a:solidFill>
                <a:effectLst/>
                <a:latin typeface="Söhne"/>
              </a:rPr>
              <a:t>They are also accessible in subclasses derived from that class, regardless of whether the subclass is in the same package/module or a different one.</a:t>
            </a:r>
          </a:p>
          <a:p>
            <a:pPr algn="l">
              <a:buFont typeface="Arial" panose="020B0604020202020204" pitchFamily="34" charset="0"/>
              <a:buChar char="•"/>
            </a:pPr>
            <a:r>
              <a:rPr lang="en-US" b="0" i="0">
                <a:solidFill>
                  <a:srgbClr val="374151"/>
                </a:solidFill>
                <a:effectLst/>
                <a:latin typeface="Söhne"/>
              </a:rPr>
              <a:t>They are not accessible by any other code outside the class and its subclasses.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In </a:t>
            </a:r>
            <a:r>
              <a:rPr lang="en-US" b="0" i="1"/>
              <a:t>this</a:t>
            </a:r>
            <a:r>
              <a:rPr lang="en-US" b="0" i="0"/>
              <a:t>,</a:t>
            </a:r>
            <a:r>
              <a:rPr lang="en-US" b="0" i="0" baseline="0"/>
              <a:t> </a:t>
            </a:r>
            <a:r>
              <a:rPr lang="en-US" b="0" i="1" baseline="0"/>
              <a:t>w</a:t>
            </a:r>
            <a:r>
              <a:rPr lang="en-US" b="0" i="0" baseline="0"/>
              <a:t>ithin the constructor function new, the variable </a:t>
            </a:r>
            <a:r>
              <a:rPr lang="en-US" b="0" i="0" baseline="0" err="1"/>
              <a:t>int</a:t>
            </a:r>
            <a:r>
              <a:rPr lang="en-US" b="0" i="0" baseline="0"/>
              <a:t> </a:t>
            </a:r>
            <a:r>
              <a:rPr lang="en-US" b="0" i="0" baseline="0" err="1"/>
              <a:t>i</a:t>
            </a:r>
            <a:r>
              <a:rPr lang="en-US" b="0" i="0" baseline="0"/>
              <a:t> is passed. </a:t>
            </a:r>
            <a:r>
              <a:rPr lang="en-US" b="0" i="0" baseline="0" err="1"/>
              <a:t>This.i</a:t>
            </a:r>
            <a:r>
              <a:rPr lang="en-US" b="0" i="0" baseline="0"/>
              <a:t> refers to the class </a:t>
            </a:r>
            <a:r>
              <a:rPr lang="en-US" b="0" i="0" baseline="0" err="1"/>
              <a:t>i</a:t>
            </a:r>
            <a:r>
              <a:rPr lang="en-US" b="0" i="0" baseline="0"/>
              <a:t> which is equal to the variable </a:t>
            </a:r>
            <a:r>
              <a:rPr lang="en-US" b="0" i="0" baseline="0" err="1"/>
              <a:t>i</a:t>
            </a:r>
            <a:r>
              <a:rPr lang="en-US" b="0" i="0" baseline="0"/>
              <a:t> passed in the function. </a:t>
            </a:r>
          </a:p>
          <a:p>
            <a:pPr marL="228600" indent="-228600" eaLnBrk="1" hangingPunct="1">
              <a:buAutoNum type="arabicPeriod"/>
            </a:pPr>
            <a:r>
              <a:rPr lang="en-US" b="0" i="0" baseline="0"/>
              <a:t>In class a, another integer delay=5 is declared. Class b extends from class a , and this has same variable delay which is initialized to 10. Inside the function print, delay of present class is added to delay of class a. </a:t>
            </a:r>
          </a:p>
          <a:p>
            <a:pPr marL="228600" indent="-228600" eaLnBrk="1" hangingPunct="1">
              <a:buAutoNum type="arabicPeriod"/>
            </a:pPr>
            <a:r>
              <a:rPr lang="en-US" b="0" i="0" baseline="0"/>
              <a:t>With extends keyword, in case you want to utilize some variable of class a that you don’t want to be part of child classes, it is declared with local. So class b that extends class a  wont be able to access the  integer j. This is called data hiding using local keyword. </a:t>
            </a:r>
            <a:endParaRPr lang="en-US"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0" indent="0" eaLnBrk="1" hangingPunct="1">
              <a:buNone/>
            </a:pPr>
            <a:endParaRPr lang="en-IN" sz="1200" b="0" i="0" kern="1200">
              <a:solidFill>
                <a:schemeClr val="tx1"/>
              </a:solidFill>
              <a:latin typeface="Arial" charset="0"/>
              <a:ea typeface="+mn-ea"/>
              <a:cs typeface="+mn-cs"/>
            </a:endParaRPr>
          </a:p>
        </p:txBody>
      </p:sp>
    </p:spTree>
    <p:extLst>
      <p:ext uri="{BB962C8B-B14F-4D97-AF65-F5344CB8AC3E}">
        <p14:creationId xmlns:p14="http://schemas.microsoft.com/office/powerpoint/2010/main" val="408312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0" indent="0" eaLnBrk="1" hangingPunct="1">
              <a:buNone/>
            </a:pPr>
            <a:endParaRPr lang="en-IN" sz="1200" b="0" i="0" kern="1200">
              <a:solidFill>
                <a:schemeClr val="tx1"/>
              </a:solidFill>
              <a:latin typeface="Arial" charset="0"/>
              <a:ea typeface="+mn-ea"/>
              <a:cs typeface="+mn-cs"/>
            </a:endParaRPr>
          </a:p>
        </p:txBody>
      </p:sp>
    </p:spTree>
    <p:extLst>
      <p:ext uri="{BB962C8B-B14F-4D97-AF65-F5344CB8AC3E}">
        <p14:creationId xmlns:p14="http://schemas.microsoft.com/office/powerpoint/2010/main" val="2276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A package groups a type</a:t>
            </a:r>
            <a:r>
              <a:rPr lang="en-IN" sz="1200" b="0" i="0" kern="1200" baseline="0">
                <a:solidFill>
                  <a:schemeClr val="tx1"/>
                </a:solidFill>
                <a:latin typeface="Arial" charset="0"/>
                <a:ea typeface="+mn-ea"/>
                <a:cs typeface="+mn-cs"/>
              </a:rPr>
              <a:t> declaration and a set of tasks or functions that operate on that type. Then, a module can declare objects of the type and use the package tasks/functions to operate on the object data. </a:t>
            </a:r>
          </a:p>
          <a:p>
            <a:pPr marL="228600" indent="-228600" eaLnBrk="1" hangingPunct="1">
              <a:buAutoNum type="arabicPeriod"/>
            </a:pPr>
            <a:r>
              <a:rPr lang="en-IN" sz="1200" b="0" i="0" kern="1200" baseline="0">
                <a:solidFill>
                  <a:schemeClr val="tx1"/>
                </a:solidFill>
                <a:latin typeface="Arial" charset="0"/>
                <a:ea typeface="+mn-ea"/>
                <a:cs typeface="+mn-cs"/>
              </a:rPr>
              <a:t>A package is to define a utility for common use.</a:t>
            </a:r>
          </a:p>
          <a:p>
            <a:pPr marL="228600" indent="-228600" eaLnBrk="1" hangingPunct="1">
              <a:buAutoNum type="arabicPeriod"/>
            </a:pPr>
            <a:r>
              <a:rPr lang="en-IN" sz="1200" b="0" i="0" kern="1200">
                <a:solidFill>
                  <a:schemeClr val="tx1"/>
                </a:solidFill>
                <a:latin typeface="Arial" charset="0"/>
                <a:ea typeface="+mn-ea"/>
                <a:cs typeface="+mn-cs"/>
              </a:rPr>
              <a:t>Point</a:t>
            </a:r>
            <a:r>
              <a:rPr lang="en-IN" sz="1200" b="0" i="0" kern="1200" baseline="0">
                <a:solidFill>
                  <a:schemeClr val="tx1"/>
                </a:solidFill>
                <a:latin typeface="Arial" charset="0"/>
                <a:ea typeface="+mn-ea"/>
                <a:cs typeface="+mn-cs"/>
              </a:rPr>
              <a:t> number 3 in rules:- items within packages cannot have hierarchical references except for those created within the package or made visible by the import of another package. </a:t>
            </a:r>
            <a:endParaRPr lang="en-IN" sz="1200" b="0" i="0" kern="1200">
              <a:solidFill>
                <a:schemeClr val="tx1"/>
              </a:solidFill>
              <a:latin typeface="Arial"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a:solidFill>
                <a:schemeClr val="tx1"/>
              </a:solidFill>
              <a:latin typeface="Arial" charset="0"/>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a:solidFill>
                <a:schemeClr val="tx1"/>
              </a:solidFill>
              <a:latin typeface="Arial"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The example has same definitions, one at the top level and the other via an imported package.</a:t>
            </a:r>
          </a:p>
          <a:p>
            <a:pPr marL="228600" indent="-228600" eaLnBrk="1" hangingPunct="1">
              <a:buAutoNum type="arabicPeriod"/>
            </a:pPr>
            <a:r>
              <a:rPr lang="en-IN" sz="1200" b="0" i="0" kern="1200">
                <a:solidFill>
                  <a:schemeClr val="tx1"/>
                </a:solidFill>
                <a:latin typeface="Arial" charset="0"/>
                <a:ea typeface="+mn-ea"/>
                <a:cs typeface="+mn-cs"/>
              </a:rPr>
              <a:t>Even though </a:t>
            </a:r>
            <a:r>
              <a:rPr lang="en-IN" sz="1200" b="0" i="0" kern="1200" err="1">
                <a:solidFill>
                  <a:schemeClr val="tx1"/>
                </a:solidFill>
                <a:latin typeface="Arial" charset="0"/>
                <a:ea typeface="+mn-ea"/>
                <a:cs typeface="+mn-cs"/>
              </a:rPr>
              <a:t>my_pkg</a:t>
            </a:r>
            <a:r>
              <a:rPr lang="en-IN" sz="1200" b="0" i="0" kern="1200">
                <a:solidFill>
                  <a:schemeClr val="tx1"/>
                </a:solidFill>
                <a:latin typeface="Arial" charset="0"/>
                <a:ea typeface="+mn-ea"/>
                <a:cs typeface="+mn-cs"/>
              </a:rPr>
              <a:t> was imported, </a:t>
            </a:r>
            <a:r>
              <a:rPr lang="en-IN" sz="1200" b="0" i="0" kern="1200" err="1">
                <a:solidFill>
                  <a:schemeClr val="tx1"/>
                </a:solidFill>
                <a:latin typeface="Arial" charset="0"/>
                <a:ea typeface="+mn-ea"/>
                <a:cs typeface="+mn-cs"/>
              </a:rPr>
              <a:t>e_rd_wr</a:t>
            </a:r>
            <a:r>
              <a:rPr lang="en-IN" sz="1200" b="0" i="0" kern="1200">
                <a:solidFill>
                  <a:schemeClr val="tx1"/>
                </a:solidFill>
                <a:latin typeface="Arial" charset="0"/>
                <a:ea typeface="+mn-ea"/>
                <a:cs typeface="+mn-cs"/>
              </a:rPr>
              <a:t> variable opc2 got the value of READ as 1, which implies that the </a:t>
            </a:r>
            <a:r>
              <a:rPr lang="en-IN" sz="1200" b="0" i="0" kern="1200" err="1">
                <a:solidFill>
                  <a:schemeClr val="tx1"/>
                </a:solidFill>
                <a:latin typeface="Arial" charset="0"/>
                <a:ea typeface="+mn-ea"/>
                <a:cs typeface="+mn-cs"/>
              </a:rPr>
              <a:t>enum</a:t>
            </a:r>
            <a:r>
              <a:rPr lang="en-IN" sz="1200" b="0" i="0" kern="1200">
                <a:solidFill>
                  <a:schemeClr val="tx1"/>
                </a:solidFill>
                <a:latin typeface="Arial" charset="0"/>
                <a:ea typeface="+mn-ea"/>
                <a:cs typeface="+mn-cs"/>
              </a:rPr>
              <a:t> value</a:t>
            </a:r>
            <a:r>
              <a:rPr lang="en-IN" sz="1200" b="0" i="0" kern="1200" baseline="0">
                <a:solidFill>
                  <a:schemeClr val="tx1"/>
                </a:solidFill>
                <a:latin typeface="Arial" charset="0"/>
                <a:ea typeface="+mn-ea"/>
                <a:cs typeface="+mn-cs"/>
              </a:rPr>
              <a:t> inside the package is not considered.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IN" sz="1200" b="0" i="0" kern="1200" baseline="0">
                <a:solidFill>
                  <a:schemeClr val="tx1"/>
                </a:solidFill>
                <a:latin typeface="Arial" charset="0"/>
                <a:ea typeface="+mn-ea"/>
                <a:cs typeface="+mn-cs"/>
              </a:rPr>
              <a:t>In order for the simulator to apply value from the package, the package name should be explicitly mentioned using the :: operator. </a:t>
            </a:r>
            <a:endParaRPr lang="en-IN" sz="1200" b="0" i="0" kern="1200">
              <a:solidFill>
                <a:schemeClr val="tx1"/>
              </a:solidFill>
              <a:latin typeface="Arial" charset="0"/>
              <a:ea typeface="+mn-ea"/>
              <a:cs typeface="+mn-cs"/>
            </a:endParaRPr>
          </a:p>
          <a:p>
            <a:pPr marL="228600" indent="-228600" eaLnBrk="1" hangingPunct="1">
              <a:buAutoNum type="arabicPeriod"/>
            </a:pPr>
            <a:endParaRPr lang="en-IN" sz="1200" b="0" i="0" kern="1200">
              <a:solidFill>
                <a:schemeClr val="tx1"/>
              </a:solidFill>
              <a:latin typeface="Arial" charset="0"/>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The first two class definitions</a:t>
            </a:r>
            <a:r>
              <a:rPr lang="en-IN" sz="1200" b="0" i="0" kern="1200" baseline="0">
                <a:solidFill>
                  <a:schemeClr val="tx1"/>
                </a:solidFill>
                <a:latin typeface="Arial" charset="0"/>
                <a:ea typeface="+mn-ea"/>
                <a:cs typeface="+mn-cs"/>
              </a:rPr>
              <a:t> will be unequal types </a:t>
            </a:r>
            <a:r>
              <a:rPr lang="en-IN" sz="1200" b="0" i="0" kern="1200">
                <a:solidFill>
                  <a:schemeClr val="tx1"/>
                </a:solidFill>
                <a:latin typeface="Arial" charset="0"/>
                <a:ea typeface="+mn-ea"/>
                <a:cs typeface="+mn-cs"/>
              </a:rPr>
              <a:t>because they have different names, even though their contents, or class bodies, are identical. The name of a class includes more than just the simple names </a:t>
            </a:r>
            <a:r>
              <a:rPr lang="en-IN" sz="1200" b="1" i="0" kern="1200">
                <a:solidFill>
                  <a:schemeClr val="tx1"/>
                </a:solidFill>
                <a:latin typeface="Arial" charset="0"/>
                <a:ea typeface="+mn-ea"/>
                <a:cs typeface="+mn-cs"/>
              </a:rPr>
              <a:t>A</a:t>
            </a:r>
            <a:r>
              <a:rPr lang="en-IN" sz="1200" b="0" i="0" kern="1200">
                <a:solidFill>
                  <a:schemeClr val="tx1"/>
                </a:solidFill>
                <a:latin typeface="Arial" charset="0"/>
                <a:ea typeface="+mn-ea"/>
                <a:cs typeface="+mn-cs"/>
              </a:rPr>
              <a:t> and </a:t>
            </a:r>
            <a:r>
              <a:rPr lang="en-IN" sz="1200" b="1" i="0" kern="1200">
                <a:solidFill>
                  <a:schemeClr val="tx1"/>
                </a:solidFill>
                <a:latin typeface="Arial" charset="0"/>
                <a:ea typeface="+mn-ea"/>
                <a:cs typeface="+mn-cs"/>
              </a:rPr>
              <a:t>B</a:t>
            </a:r>
            <a:r>
              <a:rPr lang="en-IN" sz="1200" b="0" i="0" kern="1200">
                <a:solidFill>
                  <a:schemeClr val="tx1"/>
                </a:solidFill>
                <a:latin typeface="Arial" charset="0"/>
                <a:ea typeface="+mn-ea"/>
                <a:cs typeface="+mn-cs"/>
              </a:rPr>
              <a:t>; the names also include the scope where the definition is declared. When you declare a class in a package, the package name becomes a prefix to the class name</a:t>
            </a:r>
          </a:p>
          <a:p>
            <a:pPr marL="228600" indent="-228600" eaLnBrk="1" hangingPunct="1">
              <a:buAutoNum type="arabicPeriod"/>
            </a:pPr>
            <a:r>
              <a:rPr lang="en-IN" sz="1200" b="0" i="0" kern="1200">
                <a:solidFill>
                  <a:schemeClr val="tx1"/>
                </a:solidFill>
                <a:latin typeface="Arial" charset="0"/>
                <a:ea typeface="+mn-ea"/>
                <a:cs typeface="+mn-cs"/>
              </a:rPr>
              <a:t>Now there are two definitions of class A, one called </a:t>
            </a:r>
            <a:r>
              <a:rPr lang="en-IN" sz="1200" b="1" i="0" kern="1200">
                <a:solidFill>
                  <a:schemeClr val="tx1"/>
                </a:solidFill>
                <a:latin typeface="Arial" charset="0"/>
                <a:ea typeface="+mn-ea"/>
                <a:cs typeface="+mn-cs"/>
              </a:rPr>
              <a:t>P::A</a:t>
            </a:r>
            <a:r>
              <a:rPr lang="en-IN" sz="1200" b="0" i="0" kern="1200">
                <a:solidFill>
                  <a:schemeClr val="tx1"/>
                </a:solidFill>
                <a:latin typeface="Arial" charset="0"/>
                <a:ea typeface="+mn-ea"/>
                <a:cs typeface="+mn-cs"/>
              </a:rPr>
              <a:t> and the other called </a:t>
            </a:r>
            <a:r>
              <a:rPr lang="en-IN" sz="1200" b="1" i="0" kern="1200">
                <a:solidFill>
                  <a:schemeClr val="tx1"/>
                </a:solidFill>
                <a:latin typeface="Arial" charset="0"/>
                <a:ea typeface="+mn-ea"/>
                <a:cs typeface="+mn-cs"/>
              </a:rPr>
              <a:t>Q::A</a:t>
            </a:r>
            <a:r>
              <a:rPr lang="en-IN" sz="1200" b="0" i="0" kern="1200">
                <a:solidFill>
                  <a:schemeClr val="tx1"/>
                </a:solidFill>
                <a:latin typeface="Arial" charset="0"/>
                <a:ea typeface="+mn-ea"/>
                <a:cs typeface="+mn-cs"/>
              </a:rPr>
              <a:t>. And the variables </a:t>
            </a:r>
            <a:r>
              <a:rPr lang="en-IN" sz="1200" b="1" i="0" kern="1200">
                <a:solidFill>
                  <a:schemeClr val="tx1"/>
                </a:solidFill>
                <a:latin typeface="Arial" charset="0"/>
                <a:ea typeface="+mn-ea"/>
                <a:cs typeface="+mn-cs"/>
              </a:rPr>
              <a:t>P::a1</a:t>
            </a:r>
            <a:r>
              <a:rPr lang="en-IN" sz="1200" b="0" i="0" kern="1200">
                <a:solidFill>
                  <a:schemeClr val="tx1"/>
                </a:solidFill>
                <a:latin typeface="Arial" charset="0"/>
                <a:ea typeface="+mn-ea"/>
                <a:cs typeface="+mn-cs"/>
              </a:rPr>
              <a:t> and </a:t>
            </a:r>
            <a:r>
              <a:rPr lang="en-IN" sz="1200" b="1" i="0" kern="1200">
                <a:solidFill>
                  <a:schemeClr val="tx1"/>
                </a:solidFill>
                <a:latin typeface="Arial" charset="0"/>
                <a:ea typeface="+mn-ea"/>
                <a:cs typeface="+mn-cs"/>
              </a:rPr>
              <a:t>Q::a1</a:t>
            </a:r>
            <a:r>
              <a:rPr lang="en-IN" sz="1200" b="0" i="0" kern="1200">
                <a:solidFill>
                  <a:schemeClr val="tx1"/>
                </a:solidFill>
                <a:latin typeface="Arial" charset="0"/>
                <a:ea typeface="+mn-ea"/>
                <a:cs typeface="+mn-cs"/>
              </a:rPr>
              <a:t> are type incompatible referencing two different class A’s. Re-writing the above example using an include file creates the same situation – two incompatible class definitions.</a:t>
            </a:r>
          </a:p>
          <a:p>
            <a:pPr marL="228600" indent="-228600" eaLnBrk="1" hangingPunct="1">
              <a:buAutoNum type="arabicPeriod"/>
            </a:pPr>
            <a:r>
              <a:rPr lang="en-IN" sz="1200" b="0" i="0" kern="1200">
                <a:solidFill>
                  <a:schemeClr val="tx1"/>
                </a:solidFill>
                <a:latin typeface="Arial" charset="0"/>
                <a:ea typeface="+mn-ea"/>
                <a:cs typeface="+mn-cs"/>
              </a:rPr>
              <a:t>After `</a:t>
            </a:r>
            <a:r>
              <a:rPr lang="en-IN" sz="1200" b="1" i="0" kern="1200">
                <a:solidFill>
                  <a:schemeClr val="tx1"/>
                </a:solidFill>
                <a:latin typeface="Arial" charset="0"/>
                <a:ea typeface="+mn-ea"/>
                <a:cs typeface="+mn-cs"/>
              </a:rPr>
              <a:t>includ</a:t>
            </a:r>
            <a:r>
              <a:rPr lang="en-IN" sz="1200" b="0" i="0" kern="1200">
                <a:solidFill>
                  <a:schemeClr val="tx1"/>
                </a:solidFill>
                <a:latin typeface="Arial" charset="0"/>
                <a:ea typeface="+mn-ea"/>
                <a:cs typeface="+mn-cs"/>
              </a:rPr>
              <a:t>ing class A into each package, you wind up with two definitions of class A. Using `</a:t>
            </a:r>
            <a:r>
              <a:rPr lang="en-IN" sz="1200" b="1" i="0" kern="1200">
                <a:solidFill>
                  <a:schemeClr val="tx1"/>
                </a:solidFill>
                <a:latin typeface="Arial" charset="0"/>
                <a:ea typeface="+mn-ea"/>
                <a:cs typeface="+mn-cs"/>
              </a:rPr>
              <a:t>include</a:t>
            </a:r>
            <a:r>
              <a:rPr lang="en-IN" sz="1200" b="0" i="0" kern="1200">
                <a:solidFill>
                  <a:schemeClr val="tx1"/>
                </a:solidFill>
                <a:latin typeface="Arial" charset="0"/>
                <a:ea typeface="+mn-ea"/>
                <a:cs typeface="+mn-cs"/>
              </a:rPr>
              <a:t> is just a shortcut for cut and pasting text in a file. Importing a name from a package does not duplicate text; it makes that name visible from another package without copying the definition.</a:t>
            </a:r>
          </a:p>
          <a:p>
            <a:pPr marL="228600" indent="-228600" eaLnBrk="1" hangingPunct="1">
              <a:buAutoNum type="arabicPeriod"/>
            </a:pPr>
            <a:r>
              <a:rPr lang="en-IN" sz="1200" b="0" i="0" kern="1200">
                <a:solidFill>
                  <a:schemeClr val="tx1"/>
                </a:solidFill>
                <a:latin typeface="Arial" charset="0"/>
                <a:ea typeface="+mn-ea"/>
                <a:cs typeface="+mn-cs"/>
              </a:rPr>
              <a:t>Class A is declared in package P, and </a:t>
            </a:r>
            <a:r>
              <a:rPr lang="en-IN" sz="1200" b="0" i="1" kern="1200">
                <a:solidFill>
                  <a:schemeClr val="tx1"/>
                </a:solidFill>
                <a:latin typeface="Arial" charset="0"/>
                <a:ea typeface="+mn-ea"/>
                <a:cs typeface="+mn-cs"/>
              </a:rPr>
              <a:t>only</a:t>
            </a:r>
            <a:r>
              <a:rPr lang="en-IN" sz="1200" b="0" i="0" kern="1200">
                <a:solidFill>
                  <a:schemeClr val="tx1"/>
                </a:solidFill>
                <a:latin typeface="Arial" charset="0"/>
                <a:ea typeface="+mn-ea"/>
                <a:cs typeface="+mn-cs"/>
              </a:rPr>
              <a:t> in package P. The variables </a:t>
            </a:r>
            <a:r>
              <a:rPr lang="en-IN" sz="1200" b="1" i="0" kern="1200">
                <a:solidFill>
                  <a:schemeClr val="tx1"/>
                </a:solidFill>
                <a:latin typeface="Arial" charset="0"/>
                <a:ea typeface="+mn-ea"/>
                <a:cs typeface="+mn-cs"/>
              </a:rPr>
              <a:t>R::a1</a:t>
            </a:r>
            <a:r>
              <a:rPr lang="en-IN" sz="1200" b="0" i="0" kern="1200">
                <a:solidFill>
                  <a:schemeClr val="tx1"/>
                </a:solidFill>
                <a:latin typeface="Arial" charset="0"/>
                <a:ea typeface="+mn-ea"/>
                <a:cs typeface="+mn-cs"/>
              </a:rPr>
              <a:t> and </a:t>
            </a:r>
            <a:r>
              <a:rPr lang="en-IN" sz="1200" b="1" i="0" kern="1200">
                <a:solidFill>
                  <a:schemeClr val="tx1"/>
                </a:solidFill>
                <a:latin typeface="Arial" charset="0"/>
                <a:ea typeface="+mn-ea"/>
                <a:cs typeface="+mn-cs"/>
              </a:rPr>
              <a:t>S::a1</a:t>
            </a:r>
            <a:r>
              <a:rPr lang="en-IN" sz="1200" b="0" i="0" kern="1200">
                <a:solidFill>
                  <a:schemeClr val="tx1"/>
                </a:solidFill>
                <a:latin typeface="Arial" charset="0"/>
                <a:ea typeface="+mn-ea"/>
                <a:cs typeface="+mn-cs"/>
              </a:rPr>
              <a:t> are type compatible because they are both of type </a:t>
            </a:r>
            <a:r>
              <a:rPr lang="en-IN" sz="1200" b="1" i="0" kern="1200">
                <a:solidFill>
                  <a:schemeClr val="tx1"/>
                </a:solidFill>
                <a:latin typeface="Arial" charset="0"/>
                <a:ea typeface="+mn-ea"/>
                <a:cs typeface="+mn-cs"/>
              </a:rPr>
              <a:t>P::A</a:t>
            </a:r>
            <a:r>
              <a:rPr lang="en-IN" sz="1200" b="0" i="0" kern="1200">
                <a:solidFill>
                  <a:schemeClr val="tx1"/>
                </a:solidFill>
                <a:latin typeface="Arial" charset="0"/>
                <a:ea typeface="+mn-ea"/>
                <a:cs typeface="+mn-cs"/>
              </a:rPr>
              <a:t>. The fact that class A was `</a:t>
            </a:r>
            <a:r>
              <a:rPr lang="en-IN" sz="1200" b="1" i="0" kern="1200">
                <a:solidFill>
                  <a:schemeClr val="tx1"/>
                </a:solidFill>
                <a:latin typeface="Arial" charset="0"/>
                <a:ea typeface="+mn-ea"/>
                <a:cs typeface="+mn-cs"/>
              </a:rPr>
              <a:t>include</a:t>
            </a:r>
            <a:r>
              <a:rPr lang="en-IN" sz="1200" b="0" i="0" kern="1200">
                <a:solidFill>
                  <a:schemeClr val="tx1"/>
                </a:solidFill>
                <a:latin typeface="Arial" charset="0"/>
                <a:ea typeface="+mn-ea"/>
                <a:cs typeface="+mn-cs"/>
              </a:rPr>
              <a:t>d from another file once it is expanded is no longer relevant once you consider the placement of the text from the file.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39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a:solidFill>
                  <a:schemeClr val="tx1"/>
                </a:solidFill>
                <a:latin typeface="Arial" charset="0"/>
                <a:ea typeface="+mn-ea"/>
                <a:cs typeface="+mn-cs"/>
              </a:rPr>
              <a:t>Both network and desktop applications use class libraries.</a:t>
            </a:r>
            <a:r>
              <a:rPr lang="en-IN" sz="1200" b="0" i="0" kern="1200" baseline="0">
                <a:solidFill>
                  <a:schemeClr val="tx1"/>
                </a:solidFill>
                <a:latin typeface="Arial" charset="0"/>
                <a:ea typeface="+mn-ea"/>
                <a:cs typeface="+mn-cs"/>
              </a:rPr>
              <a:t> </a:t>
            </a:r>
          </a:p>
          <a:p>
            <a:pPr marL="228600" indent="-228600" eaLnBrk="1" hangingPunct="1">
              <a:buAutoNum type="arabicPeriod"/>
            </a:pPr>
            <a:r>
              <a:rPr lang="en-IN" sz="1200" b="0" i="0" kern="1200" baseline="0">
                <a:solidFill>
                  <a:schemeClr val="tx1"/>
                </a:solidFill>
                <a:latin typeface="Arial" charset="0"/>
                <a:ea typeface="+mn-ea"/>
                <a:cs typeface="+mn-cs"/>
              </a:rPr>
              <a:t>Class libraries contain code for GUI elements such as buttons, icons, scroll bars, and windows, as well as other non-GUI components. </a:t>
            </a:r>
          </a:p>
          <a:p>
            <a:pPr marL="228600" indent="-228600" eaLnBrk="1" hangingPunct="1">
              <a:buAutoNum type="arabicPeriod"/>
            </a:pPr>
            <a:r>
              <a:rPr lang="en-IN" sz="1200" b="0" i="0" kern="1200" baseline="0">
                <a:solidFill>
                  <a:schemeClr val="tx1"/>
                </a:solidFill>
                <a:latin typeface="Arial" charset="0"/>
                <a:ea typeface="+mn-ea"/>
                <a:cs typeface="+mn-cs"/>
              </a:rPr>
              <a:t>All OOP languages have class libraries.</a:t>
            </a:r>
          </a:p>
          <a:p>
            <a:pPr marL="228600" indent="-228600" eaLnBrk="1" hangingPunct="1">
              <a:buAutoNum type="arabicPeriod"/>
            </a:pPr>
            <a:r>
              <a:rPr lang="en-IN" sz="1200" b="0" i="0" kern="1200" baseline="0">
                <a:solidFill>
                  <a:schemeClr val="tx1"/>
                </a:solidFill>
                <a:latin typeface="Arial" charset="0"/>
                <a:ea typeface="+mn-ea"/>
                <a:cs typeface="+mn-cs"/>
              </a:rPr>
              <a:t>Class libraries include all essential classes in a previously written coded format, which not only simplifies programming but only increases code quality.</a:t>
            </a:r>
          </a:p>
          <a:p>
            <a:pPr marL="228600" indent="-228600" eaLnBrk="1" hangingPunct="1">
              <a:buAutoNum type="arabicPeriod"/>
            </a:pPr>
            <a:r>
              <a:rPr lang="en-IN" sz="1200" b="0" i="0" kern="1200" baseline="0">
                <a:solidFill>
                  <a:schemeClr val="tx1"/>
                </a:solidFill>
                <a:latin typeface="Arial" charset="0"/>
                <a:ea typeface="+mn-ea"/>
                <a:cs typeface="+mn-cs"/>
              </a:rPr>
              <a:t>Class template customization is implemented according to specific programming requirements. </a:t>
            </a:r>
          </a:p>
          <a:p>
            <a:pPr marL="228600" indent="-228600" eaLnBrk="1" hangingPunct="1">
              <a:buAutoNum type="arabicPeriod"/>
            </a:pPr>
            <a:r>
              <a:rPr lang="en-IN" sz="1200" b="0" i="0" kern="1200" baseline="0">
                <a:solidFill>
                  <a:schemeClr val="tx1"/>
                </a:solidFill>
                <a:latin typeface="Arial" charset="0"/>
                <a:ea typeface="+mn-ea"/>
                <a:cs typeface="+mn-cs"/>
              </a:rPr>
              <a:t>Class libraries are continuously updated and time tested for reliability to reduce programming language limitations.</a:t>
            </a:r>
          </a:p>
          <a:p>
            <a:pPr marL="228600" indent="-228600" eaLnBrk="1" hangingPunct="1">
              <a:buAutoNum type="arabicPeriod"/>
            </a:pPr>
            <a:r>
              <a:rPr lang="en-IN" sz="1200" b="0" i="0" kern="1200" baseline="0">
                <a:solidFill>
                  <a:schemeClr val="tx1"/>
                </a:solidFill>
                <a:latin typeface="Arial" charset="0"/>
                <a:ea typeface="+mn-ea"/>
                <a:cs typeface="+mn-cs"/>
              </a:rPr>
              <a:t>The UVM is a class library and methodology that takes full advantage of virtual classes, methods, and interfaces. </a:t>
            </a:r>
          </a:p>
          <a:p>
            <a:pPr marL="228600" indent="-228600" eaLnBrk="1" hangingPunct="1">
              <a:buAutoNum type="arabicPeriod"/>
            </a:pPr>
            <a:r>
              <a:rPr lang="en-IN" sz="1200" b="0" i="0" kern="1200" baseline="0">
                <a:solidFill>
                  <a:schemeClr val="tx1"/>
                </a:solidFill>
                <a:latin typeface="Arial" charset="0"/>
                <a:ea typeface="+mn-ea"/>
                <a:cs typeface="+mn-cs"/>
              </a:rPr>
              <a:t>The UVM base class library is a set of template files that the user extends to build a UVM </a:t>
            </a:r>
            <a:r>
              <a:rPr lang="en-IN" sz="1200" b="0" i="0" kern="1200" baseline="0" err="1">
                <a:solidFill>
                  <a:schemeClr val="tx1"/>
                </a:solidFill>
                <a:latin typeface="Arial" charset="0"/>
                <a:ea typeface="+mn-ea"/>
                <a:cs typeface="+mn-cs"/>
              </a:rPr>
              <a:t>testbench</a:t>
            </a:r>
            <a:r>
              <a:rPr lang="en-IN" sz="1200" b="0" i="0" kern="1200" baseline="0">
                <a:solidFill>
                  <a:schemeClr val="tx1"/>
                </a:solidFill>
                <a:latin typeface="Arial" charset="0"/>
                <a:ea typeface="+mn-ea"/>
                <a:cs typeface="+mn-cs"/>
              </a:rPr>
              <a:t> and set of tests (transactions and sequences)</a:t>
            </a:r>
            <a:endParaRPr lang="en-IN" sz="1200" b="0" i="0" kern="1200">
              <a:solidFill>
                <a:schemeClr val="tx1"/>
              </a:solidFill>
              <a:latin typeface="Arial" charset="0"/>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a:solidFill>
                <a:schemeClr val="tx1"/>
              </a:solidFill>
              <a:latin typeface="Arial"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err="1"/>
              <a:t>Super.new</a:t>
            </a:r>
            <a:r>
              <a:rPr lang="en-US" b="0"/>
              <a:t>() is the chain constructor function.  </a:t>
            </a:r>
          </a:p>
          <a:p>
            <a:pPr marL="228600" indent="-228600" eaLnBrk="1" hangingPunct="1">
              <a:buAutoNum type="arabicPeriod"/>
            </a:pPr>
            <a:r>
              <a:rPr lang="en-US" b="0"/>
              <a:t>Whenever you call b =</a:t>
            </a:r>
            <a:r>
              <a:rPr lang="en-US" b="0" baseline="0"/>
              <a:t> new(), it will call </a:t>
            </a:r>
            <a:r>
              <a:rPr lang="en-US" b="0" baseline="0" err="1"/>
              <a:t>super.new</a:t>
            </a:r>
            <a:r>
              <a:rPr lang="en-US" b="0" baseline="0"/>
              <a:t>(). Super is parent class property. So new function of class a will be called. And whatever is written into the new() function will be </a:t>
            </a:r>
            <a:r>
              <a:rPr lang="en-US" b="0" baseline="0" err="1"/>
              <a:t>implented</a:t>
            </a:r>
            <a:r>
              <a:rPr lang="en-US" b="0" baseline="0"/>
              <a:t>. </a:t>
            </a:r>
            <a:br>
              <a:rPr lang="en-US" b="0" baseline="0"/>
            </a:br>
            <a:r>
              <a:rPr lang="en-US" b="0" baseline="0"/>
              <a:t>OOPs however, supports only one level of inheritance. So </a:t>
            </a:r>
            <a:r>
              <a:rPr lang="en-US" b="0" baseline="0" err="1"/>
              <a:t>super.super.new</a:t>
            </a:r>
            <a:r>
              <a:rPr lang="en-US" b="0" baseline="0"/>
              <a:t>() can never be called. </a:t>
            </a:r>
            <a:endParaRPr lang="en-US"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miter lim="800000"/>
            <a:headEnd/>
            <a:tailEnd/>
          </a:ln>
        </p:spPr>
        <p:txBody>
          <a:bodyPr/>
          <a:lstStyle/>
          <a:p>
            <a:fld id="{82105C1B-87A3-452A-B7E6-65D75D165071}" type="slidenum">
              <a:rPr lang="en-US"/>
              <a:pPr/>
              <a:t>41</a:t>
            </a:fld>
            <a:endParaRPr lang="en-US"/>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HDL like </a:t>
            </a:r>
            <a:r>
              <a:rPr lang="en-IN" sz="1200" b="0" i="0" kern="1200" baseline="0" err="1">
                <a:solidFill>
                  <a:schemeClr val="tx1"/>
                </a:solidFill>
                <a:latin typeface="Arial" charset="0"/>
                <a:ea typeface="+mn-ea"/>
                <a:cs typeface="+mn-cs"/>
              </a:rPr>
              <a:t>Verilog</a:t>
            </a:r>
            <a:r>
              <a:rPr lang="en-IN" sz="1200" b="0" i="0" kern="1200" baseline="0">
                <a:solidFill>
                  <a:schemeClr val="tx1"/>
                </a:solidFill>
                <a:latin typeface="Arial" charset="0"/>
                <a:ea typeface="+mn-ea"/>
                <a:cs typeface="+mn-cs"/>
              </a:rPr>
              <a:t> and VHDL are used to describe hardware </a:t>
            </a:r>
            <a:r>
              <a:rPr lang="en-IN" sz="1200" b="0" i="0" kern="1200" baseline="0" err="1">
                <a:solidFill>
                  <a:schemeClr val="tx1"/>
                </a:solidFill>
                <a:latin typeface="Arial" charset="0"/>
                <a:ea typeface="+mn-ea"/>
                <a:cs typeface="+mn-cs"/>
              </a:rPr>
              <a:t>behavior</a:t>
            </a:r>
            <a:r>
              <a:rPr lang="en-IN" sz="1200" b="0" i="0" kern="1200" baseline="0">
                <a:solidFill>
                  <a:schemeClr val="tx1"/>
                </a:solidFill>
                <a:latin typeface="Arial" charset="0"/>
                <a:ea typeface="+mn-ea"/>
                <a:cs typeface="+mn-cs"/>
              </a:rPr>
              <a:t> so that it can be converted into digital blocks made up of combinational gates and sequential elements. In order to verify that the hardware description in HDL is correct, there is a need for a language with more features in OOP that will support complicated testing procedures and is often called Hardware Verification language. SV is HDVL – hardware description &amp; verification language.</a:t>
            </a:r>
          </a:p>
          <a:p>
            <a:pPr marL="228600" indent="-228600" eaLnBrk="1" hangingPunct="1">
              <a:buAutoNum type="arabicPeriod"/>
            </a:pPr>
            <a:r>
              <a:rPr lang="en-IN" sz="1200" b="0" i="0" kern="1200" baseline="0">
                <a:solidFill>
                  <a:schemeClr val="tx1"/>
                </a:solidFill>
                <a:latin typeface="Arial" charset="0"/>
                <a:ea typeface="+mn-ea"/>
                <a:cs typeface="+mn-cs"/>
              </a:rPr>
              <a:t>SV is an extension of </a:t>
            </a:r>
            <a:r>
              <a:rPr lang="en-IN" sz="1200" b="0" i="0" kern="1200" baseline="0" err="1">
                <a:solidFill>
                  <a:schemeClr val="tx1"/>
                </a:solidFill>
                <a:latin typeface="Arial" charset="0"/>
                <a:ea typeface="+mn-ea"/>
                <a:cs typeface="+mn-cs"/>
              </a:rPr>
              <a:t>Verilog</a:t>
            </a:r>
            <a:r>
              <a:rPr lang="en-IN" sz="1200" b="0" i="0" kern="1200" baseline="0">
                <a:solidFill>
                  <a:schemeClr val="tx1"/>
                </a:solidFill>
                <a:latin typeface="Arial" charset="0"/>
                <a:ea typeface="+mn-ea"/>
                <a:cs typeface="+mn-cs"/>
              </a:rPr>
              <a:t> with many such verification features that allow engineers to verify the design using complex </a:t>
            </a:r>
            <a:r>
              <a:rPr lang="en-IN" sz="1200" b="0" i="0" kern="1200" baseline="0" err="1">
                <a:solidFill>
                  <a:schemeClr val="tx1"/>
                </a:solidFill>
                <a:latin typeface="Arial" charset="0"/>
                <a:ea typeface="+mn-ea"/>
                <a:cs typeface="+mn-cs"/>
              </a:rPr>
              <a:t>testbenches</a:t>
            </a:r>
            <a:r>
              <a:rPr lang="en-IN" sz="1200" b="0" i="0" kern="1200" baseline="0">
                <a:solidFill>
                  <a:schemeClr val="tx1"/>
                </a:solidFill>
                <a:latin typeface="Arial" charset="0"/>
                <a:ea typeface="+mn-ea"/>
                <a:cs typeface="+mn-cs"/>
              </a:rPr>
              <a:t> and random stimuli in simulation.</a:t>
            </a:r>
          </a:p>
          <a:p>
            <a:pPr marL="228600" indent="-228600" eaLnBrk="1" hangingPunct="1">
              <a:buAutoNum type="arabicPeriod"/>
            </a:pPr>
            <a:r>
              <a:rPr lang="en-IN" sz="1200" b="0" i="0" kern="1200" baseline="0">
                <a:solidFill>
                  <a:schemeClr val="tx1"/>
                </a:solidFill>
                <a:latin typeface="Arial" charset="0"/>
                <a:ea typeface="+mn-ea"/>
                <a:cs typeface="+mn-cs"/>
              </a:rPr>
              <a:t>Why </a:t>
            </a:r>
            <a:r>
              <a:rPr lang="en-IN" sz="1200" b="0" i="0" kern="1200" baseline="0" err="1">
                <a:solidFill>
                  <a:schemeClr val="tx1"/>
                </a:solidFill>
                <a:latin typeface="Arial" charset="0"/>
                <a:ea typeface="+mn-ea"/>
                <a:cs typeface="+mn-cs"/>
              </a:rPr>
              <a:t>Verilog</a:t>
            </a:r>
            <a:r>
              <a:rPr lang="en-IN" sz="1200" b="0" i="0" kern="1200" baseline="0">
                <a:solidFill>
                  <a:schemeClr val="tx1"/>
                </a:solidFill>
                <a:latin typeface="Arial" charset="0"/>
                <a:ea typeface="+mn-ea"/>
                <a:cs typeface="+mn-cs"/>
              </a:rPr>
              <a:t> is not preferred?</a:t>
            </a:r>
            <a:br>
              <a:rPr lang="en-IN" sz="1200" b="0" i="0" kern="1200" baseline="0">
                <a:solidFill>
                  <a:schemeClr val="tx1"/>
                </a:solidFill>
                <a:latin typeface="Arial" charset="0"/>
                <a:ea typeface="+mn-ea"/>
                <a:cs typeface="+mn-cs"/>
              </a:rPr>
            </a:br>
            <a:r>
              <a:rPr lang="en-IN" sz="1200" b="0" i="0" kern="1200" baseline="0">
                <a:solidFill>
                  <a:schemeClr val="tx1"/>
                </a:solidFill>
                <a:latin typeface="Arial" charset="0"/>
                <a:ea typeface="+mn-ea"/>
                <a:cs typeface="+mn-cs"/>
              </a:rPr>
              <a:t>In 1990s, </a:t>
            </a:r>
            <a:r>
              <a:rPr lang="en-IN" sz="1200" b="0" i="0" kern="1200" baseline="0" err="1">
                <a:solidFill>
                  <a:schemeClr val="tx1"/>
                </a:solidFill>
                <a:latin typeface="Arial" charset="0"/>
                <a:ea typeface="+mn-ea"/>
                <a:cs typeface="+mn-cs"/>
              </a:rPr>
              <a:t>Verilog</a:t>
            </a:r>
            <a:r>
              <a:rPr lang="en-IN" sz="1200" b="0" i="0" kern="1200" baseline="0">
                <a:solidFill>
                  <a:schemeClr val="tx1"/>
                </a:solidFill>
                <a:latin typeface="Arial" charset="0"/>
                <a:ea typeface="+mn-ea"/>
                <a:cs typeface="+mn-cs"/>
              </a:rPr>
              <a:t> was the primary language to verify functionality of designs that were small, not very complex and had less features. As design complexity increases, so does the requirement of better tools to design and verify it. SV is far superior to </a:t>
            </a:r>
            <a:r>
              <a:rPr lang="en-IN" sz="1200" b="0" i="0" kern="1200" baseline="0" err="1">
                <a:solidFill>
                  <a:schemeClr val="tx1"/>
                </a:solidFill>
                <a:latin typeface="Arial" charset="0"/>
                <a:ea typeface="+mn-ea"/>
                <a:cs typeface="+mn-cs"/>
              </a:rPr>
              <a:t>Verilog</a:t>
            </a:r>
            <a:r>
              <a:rPr lang="en-IN" sz="1200" b="0" i="0" kern="1200" baseline="0">
                <a:solidFill>
                  <a:schemeClr val="tx1"/>
                </a:solidFill>
                <a:latin typeface="Arial" charset="0"/>
                <a:ea typeface="+mn-ea"/>
                <a:cs typeface="+mn-cs"/>
              </a:rPr>
              <a:t> because of its ability to perform constrained random stimuli, use OOP features in </a:t>
            </a:r>
            <a:r>
              <a:rPr lang="en-IN" sz="1200" b="0" i="0" kern="1200" baseline="0" err="1">
                <a:solidFill>
                  <a:schemeClr val="tx1"/>
                </a:solidFill>
                <a:latin typeface="Arial" charset="0"/>
                <a:ea typeface="+mn-ea"/>
                <a:cs typeface="+mn-cs"/>
              </a:rPr>
              <a:t>testbench</a:t>
            </a:r>
            <a:r>
              <a:rPr lang="en-IN" sz="1200" b="0" i="0" kern="1200" baseline="0">
                <a:solidFill>
                  <a:schemeClr val="tx1"/>
                </a:solidFill>
                <a:latin typeface="Arial" charset="0"/>
                <a:ea typeface="+mn-ea"/>
                <a:cs typeface="+mn-cs"/>
              </a:rPr>
              <a:t> construction, functional coverage, assertions among many others.</a:t>
            </a:r>
          </a:p>
          <a:p>
            <a:pPr marL="228600" indent="-228600" eaLnBrk="1" hangingPunct="1">
              <a:buAutoNum type="arabicPeriod"/>
            </a:pPr>
            <a:r>
              <a:rPr lang="en-IN" sz="1200" b="0" i="0" kern="1200" baseline="0">
                <a:solidFill>
                  <a:schemeClr val="tx1"/>
                </a:solidFill>
                <a:latin typeface="Arial" charset="0"/>
                <a:ea typeface="+mn-ea"/>
                <a:cs typeface="+mn-cs"/>
              </a:rPr>
              <a:t>However, these days UVM is replacing SV based verification in industry. UVM = structured SV. Its like a wrapper over SV that helps in reusability of code for verification.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49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a:t>Whenever you take bb</a:t>
            </a:r>
            <a:r>
              <a:rPr lang="en-US" b="0" baseline="0"/>
              <a:t> = new (), the first statement that will get executed is that of parent class. So</a:t>
            </a:r>
            <a:br>
              <a:rPr lang="en-US" b="0" baseline="0"/>
            </a:br>
            <a:r>
              <a:rPr lang="en-US" b="0" baseline="0" err="1"/>
              <a:t>int</a:t>
            </a:r>
            <a:r>
              <a:rPr lang="en-US" b="0" baseline="0"/>
              <a:t> a1 = 1 is executed first . Next,</a:t>
            </a:r>
            <a:br>
              <a:rPr lang="en-US" b="0" baseline="0"/>
            </a:br>
            <a:r>
              <a:rPr lang="en-US" b="0" baseline="0" err="1"/>
              <a:t>int</a:t>
            </a:r>
            <a:r>
              <a:rPr lang="en-US" b="0" baseline="0"/>
              <a:t> b1 = 3. In new(), </a:t>
            </a:r>
            <a:r>
              <a:rPr lang="en-US" b="0" baseline="0" err="1"/>
              <a:t>super.new</a:t>
            </a:r>
            <a:r>
              <a:rPr lang="en-US" b="0" baseline="0"/>
              <a:t>() is called and new () of parent class is executed first. A1=2, Next,</a:t>
            </a:r>
            <a:br>
              <a:rPr lang="en-US" b="0" baseline="0"/>
            </a:br>
            <a:r>
              <a:rPr lang="en-US" b="0" baseline="0"/>
              <a:t>b1=a1 which is 2. </a:t>
            </a:r>
          </a:p>
          <a:p>
            <a:pPr marL="228600" indent="-228600" eaLnBrk="1" hangingPunct="1">
              <a:buAutoNum type="arabicPeriod"/>
            </a:pPr>
            <a:r>
              <a:rPr lang="en-US" b="0" baseline="0"/>
              <a:t>Even if </a:t>
            </a:r>
            <a:r>
              <a:rPr lang="en-US" b="0" baseline="0" err="1"/>
              <a:t>super.new</a:t>
            </a:r>
            <a:r>
              <a:rPr lang="en-US" b="0" baseline="0"/>
              <a:t>() is commented out, the result will still be bb = 2, since when the function new() is executed in class b, the first thing that gets executed by default is </a:t>
            </a:r>
            <a:r>
              <a:rPr lang="en-US" b="0" baseline="0" err="1"/>
              <a:t>super.new</a:t>
            </a:r>
            <a:r>
              <a:rPr lang="en-US" b="0" baseline="0"/>
              <a:t>(). The compiler automatically calls the </a:t>
            </a:r>
            <a:r>
              <a:rPr lang="en-US" b="0" baseline="0" err="1"/>
              <a:t>super.new</a:t>
            </a:r>
            <a:r>
              <a:rPr lang="en-US" b="0" baseline="0"/>
              <a:t> even if not specifically coded by user. </a:t>
            </a:r>
          </a:p>
          <a:p>
            <a:pPr marL="228600" indent="-228600" eaLnBrk="1" hangingPunct="1">
              <a:buAutoNum type="arabicPeriod"/>
            </a:pPr>
            <a:r>
              <a:rPr lang="en-US" b="0" baseline="0"/>
              <a:t>What if you pass a parameter </a:t>
            </a:r>
            <a:r>
              <a:rPr lang="en-US" b="0" baseline="0" err="1"/>
              <a:t>int</a:t>
            </a:r>
            <a:r>
              <a:rPr lang="en-US" b="0" baseline="0"/>
              <a:t> I into the class a function new(), and in </a:t>
            </a:r>
            <a:r>
              <a:rPr lang="en-US" b="0" baseline="0" err="1"/>
              <a:t>super.new</a:t>
            </a:r>
            <a:r>
              <a:rPr lang="en-US" b="0" baseline="0"/>
              <a:t> you pass an argument 5, and in class a new function, a1= </a:t>
            </a:r>
            <a:r>
              <a:rPr lang="en-US" b="0" baseline="0" err="1"/>
              <a:t>i</a:t>
            </a:r>
            <a:r>
              <a:rPr lang="en-US" b="0" baseline="0"/>
              <a:t>. The value will be displayed as 5</a:t>
            </a:r>
          </a:p>
          <a:p>
            <a:pPr marL="228600" indent="-228600" eaLnBrk="1" hangingPunct="1">
              <a:buAutoNum type="arabicPeriod"/>
            </a:pPr>
            <a:r>
              <a:rPr lang="en-US" b="0" baseline="0"/>
              <a:t>In this case if you comment out </a:t>
            </a:r>
            <a:r>
              <a:rPr lang="en-US" b="0" baseline="0" err="1"/>
              <a:t>super.new</a:t>
            </a:r>
            <a:r>
              <a:rPr lang="en-US" b="0" baseline="0"/>
              <a:t>(), the compiler will throw a compilation error because no argument is getting passed to satisfy the new function declared in class a. It is compulsory to call </a:t>
            </a:r>
            <a:r>
              <a:rPr lang="en-US" b="0" baseline="0" err="1"/>
              <a:t>super.new</a:t>
            </a:r>
            <a:r>
              <a:rPr lang="en-US" b="0" baseline="0"/>
              <a:t>.</a:t>
            </a:r>
          </a:p>
          <a:p>
            <a:pPr marL="228600" indent="-228600" eaLnBrk="1" hangingPunct="1">
              <a:buAutoNum type="arabicPeriod"/>
            </a:pPr>
            <a:r>
              <a:rPr lang="en-US" b="0" baseline="0"/>
              <a:t>Hence, </a:t>
            </a:r>
            <a:r>
              <a:rPr lang="en-US" b="0" baseline="0" err="1"/>
              <a:t>super.new</a:t>
            </a:r>
            <a:r>
              <a:rPr lang="en-US" b="0" baseline="0"/>
              <a:t> is not compulsory to be coded, unless some argument is getting passed, in which case its mandatory.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59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US" b="0" baseline="0"/>
              <a:t>Instance of b is b itself. Inside the total memory, there is class b storage allocation. There is also the parent class allocation stored in the memory. So, when b = new() is done, it creates memory for itself as well as for the parent class.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69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err="1">
                <a:solidFill>
                  <a:schemeClr val="tx1"/>
                </a:solidFill>
                <a:latin typeface="Arial" charset="0"/>
                <a:ea typeface="+mn-ea"/>
                <a:cs typeface="+mn-cs"/>
              </a:rPr>
              <a:t>Localparam</a:t>
            </a:r>
            <a:r>
              <a:rPr lang="en-IN" sz="1200" b="0" i="0" kern="1200" baseline="0">
                <a:solidFill>
                  <a:schemeClr val="tx1"/>
                </a:solidFill>
                <a:latin typeface="Arial" charset="0"/>
                <a:ea typeface="+mn-ea"/>
                <a:cs typeface="+mn-cs"/>
              </a:rPr>
              <a:t> is used to protect the value of the variable defined as </a:t>
            </a:r>
            <a:r>
              <a:rPr lang="en-IN" sz="1200" b="0" i="0" kern="1200" baseline="0" err="1">
                <a:solidFill>
                  <a:schemeClr val="tx1"/>
                </a:solidFill>
                <a:latin typeface="Arial" charset="0"/>
                <a:ea typeface="+mn-ea"/>
                <a:cs typeface="+mn-cs"/>
              </a:rPr>
              <a:t>localparam</a:t>
            </a:r>
            <a:r>
              <a:rPr lang="en-IN" sz="1200" b="0" i="0" kern="1200" baseline="0">
                <a:solidFill>
                  <a:schemeClr val="tx1"/>
                </a:solidFill>
                <a:latin typeface="Arial" charset="0"/>
                <a:ea typeface="+mn-ea"/>
                <a:cs typeface="+mn-cs"/>
              </a:rPr>
              <a:t> from accidental or incorrect redefinition by end-user (unlike a parameter value, this value can’t be modified by parameter redefinition or by a </a:t>
            </a:r>
            <a:r>
              <a:rPr lang="en-IN" sz="1200" b="0" i="0" kern="1200" baseline="0" err="1">
                <a:solidFill>
                  <a:schemeClr val="tx1"/>
                </a:solidFill>
                <a:latin typeface="Arial" charset="0"/>
                <a:ea typeface="+mn-ea"/>
                <a:cs typeface="+mn-cs"/>
              </a:rPr>
              <a:t>defparam</a:t>
            </a:r>
            <a:r>
              <a:rPr lang="en-IN" sz="1200" b="0" i="0" kern="1200" baseline="0">
                <a:solidFill>
                  <a:schemeClr val="tx1"/>
                </a:solidFill>
                <a:latin typeface="Arial" charset="0"/>
                <a:ea typeface="+mn-ea"/>
                <a:cs typeface="+mn-cs"/>
              </a:rPr>
              <a:t> statement).</a:t>
            </a:r>
          </a:p>
          <a:p>
            <a:pPr marL="228600" indent="-228600" eaLnBrk="1" hangingPunct="1">
              <a:buAutoNum type="arabicPeriod"/>
            </a:pPr>
            <a:r>
              <a:rPr lang="en-IN" sz="1200" b="0" i="0" kern="1200" baseline="0">
                <a:solidFill>
                  <a:schemeClr val="tx1"/>
                </a:solidFill>
                <a:latin typeface="Arial" charset="0"/>
                <a:ea typeface="+mn-ea"/>
                <a:cs typeface="+mn-cs"/>
              </a:rPr>
              <a:t>Local parameters can be declared in a generate block, package, class body or compilation-unit scope.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The </a:t>
            </a:r>
            <a:r>
              <a:rPr lang="en-IN" sz="1200" b="0" i="0" kern="1200" baseline="0" err="1">
                <a:solidFill>
                  <a:schemeClr val="tx1"/>
                </a:solidFill>
                <a:latin typeface="Arial" charset="0"/>
                <a:ea typeface="+mn-ea"/>
                <a:cs typeface="+mn-cs"/>
              </a:rPr>
              <a:t>behavior</a:t>
            </a:r>
            <a:r>
              <a:rPr lang="en-IN" sz="1200" b="0" i="0" kern="1200" baseline="0">
                <a:solidFill>
                  <a:schemeClr val="tx1"/>
                </a:solidFill>
                <a:latin typeface="Arial" charset="0"/>
                <a:ea typeface="+mn-ea"/>
                <a:cs typeface="+mn-cs"/>
              </a:rPr>
              <a:t> of a system is written as an assertion that must be true at all times. </a:t>
            </a:r>
          </a:p>
          <a:p>
            <a:pPr marL="228600" indent="-228600" eaLnBrk="1" hangingPunct="1">
              <a:buAutoNum type="arabicPeriod"/>
            </a:pPr>
            <a:r>
              <a:rPr lang="en-IN" sz="1200" b="0" i="0" kern="1200" baseline="0">
                <a:solidFill>
                  <a:schemeClr val="tx1"/>
                </a:solidFill>
                <a:latin typeface="Arial" charset="0"/>
                <a:ea typeface="+mn-ea"/>
                <a:cs typeface="+mn-cs"/>
              </a:rPr>
              <a:t>This implies that assertions are used to validate the </a:t>
            </a:r>
            <a:r>
              <a:rPr lang="en-IN" sz="1200" b="0" i="0" kern="1200" baseline="0" err="1">
                <a:solidFill>
                  <a:schemeClr val="tx1"/>
                </a:solidFill>
                <a:latin typeface="Arial" charset="0"/>
                <a:ea typeface="+mn-ea"/>
                <a:cs typeface="+mn-cs"/>
              </a:rPr>
              <a:t>behavior</a:t>
            </a:r>
            <a:r>
              <a:rPr lang="en-IN" sz="1200" b="0" i="0" kern="1200" baseline="0">
                <a:solidFill>
                  <a:schemeClr val="tx1"/>
                </a:solidFill>
                <a:latin typeface="Arial" charset="0"/>
                <a:ea typeface="+mn-ea"/>
                <a:cs typeface="+mn-cs"/>
              </a:rPr>
              <a:t> of a system defined as properties, and can also be used in functional coverage.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endParaRPr lang="en-US" b="0" baseline="0"/>
          </a:p>
          <a:p>
            <a:pPr marL="228600" indent="-228600" eaLnBrk="1" hangingPunct="1">
              <a:buAutoNum type="arabicPeriod"/>
            </a:pPr>
            <a:r>
              <a:rPr lang="en-US" b="0" baseline="0"/>
              <a:t>For </a:t>
            </a:r>
            <a:r>
              <a:rPr lang="en-US" b="0" baseline="0" err="1"/>
              <a:t>upcasting</a:t>
            </a:r>
            <a:r>
              <a:rPr lang="en-US" b="0" baseline="0"/>
              <a:t>, you cast e into a which means a is equal to e. SV says this is legal. ….. As mentioned in the previous slide, whenever child class object is created, it stores in memory even the parent classes. Which means e stores c as well as a. </a:t>
            </a:r>
            <a:br>
              <a:rPr lang="en-US" b="0" baseline="0"/>
            </a:br>
            <a:r>
              <a:rPr lang="en-US" b="0" baseline="0"/>
              <a:t>When a1 = e1 is executed, a1 points to e1.. Meaning in the memory allocation of e, a1 points to its own property. </a:t>
            </a:r>
            <a:br>
              <a:rPr lang="en-US" b="0" baseline="0"/>
            </a:br>
            <a:r>
              <a:rPr lang="en-US" b="0" baseline="0" err="1"/>
              <a:t>Upcasting</a:t>
            </a:r>
            <a:r>
              <a:rPr lang="en-US" b="0" baseline="0"/>
              <a:t> is assigning the derived class’s handle to the base class. The advantage is obvious .. Reuse.</a:t>
            </a:r>
          </a:p>
          <a:p>
            <a:pPr marL="228600" indent="-228600" eaLnBrk="1" hangingPunct="1">
              <a:buAutoNum type="arabicPeriod"/>
            </a:pPr>
            <a:r>
              <a:rPr lang="en-US" b="0" baseline="0"/>
              <a:t>When you call e1.i, it refers to the object of class e memory location . When you call a1.i, it refers to object of class a memory location. Suppose I value is different in both classes, the respective values will be reflected. </a:t>
            </a:r>
          </a:p>
          <a:p>
            <a:pPr marL="228600" indent="-228600" eaLnBrk="1" hangingPunct="1">
              <a:buAutoNum type="arabicPeriod"/>
            </a:pPr>
            <a:r>
              <a:rPr lang="en-US" b="0" baseline="0"/>
              <a:t>In </a:t>
            </a:r>
            <a:r>
              <a:rPr lang="en-US" b="0" baseline="0" err="1"/>
              <a:t>downcasting</a:t>
            </a:r>
            <a:r>
              <a:rPr lang="en-US" b="0" baseline="0"/>
              <a:t>, when you do a1 = new, memory is allocated only for class a and not for e. Which means e1.i is not in existence yet for its value to be known. So e1 = a1 is illegal. This calls for </a:t>
            </a:r>
            <a:r>
              <a:rPr lang="en-US" b="1" baseline="0"/>
              <a:t>dynamic casting.</a:t>
            </a:r>
            <a:r>
              <a:rPr lang="en-US" b="0" baseline="0"/>
              <a:t> In case you really want to use e1 = a1, $cast will cast a1 into e1, and then the memory location can be used. </a:t>
            </a:r>
            <a:br>
              <a:rPr lang="en-US" b="0" baseline="0"/>
            </a:br>
            <a:r>
              <a:rPr lang="en-US" b="0" baseline="0" err="1"/>
              <a:t>Downcasting</a:t>
            </a:r>
            <a:r>
              <a:rPr lang="en-US" b="0" baseline="0"/>
              <a:t> is assigning the base class handle to the child class handle. But, this will not work until the base class handle already refers to child class handle. It is always illegal to directly assign a </a:t>
            </a:r>
            <a:r>
              <a:rPr lang="en-US" b="0" baseline="0" err="1"/>
              <a:t>superclass</a:t>
            </a:r>
            <a:r>
              <a:rPr lang="en-US" b="0" baseline="0"/>
              <a:t> variable to a variable of one of its subclasses. However, it is legal to assign a </a:t>
            </a:r>
            <a:r>
              <a:rPr lang="en-US" b="0" baseline="0" err="1"/>
              <a:t>superclass</a:t>
            </a:r>
            <a:r>
              <a:rPr lang="en-US" b="0" baseline="0"/>
              <a:t> handle to a subclass variable if the </a:t>
            </a:r>
            <a:r>
              <a:rPr lang="en-US" b="0" baseline="0" err="1"/>
              <a:t>superclass</a:t>
            </a:r>
            <a:r>
              <a:rPr lang="en-US" b="0" baseline="0"/>
              <a:t> handle refers to an object of the given subclass. </a:t>
            </a:r>
            <a:br>
              <a:rPr lang="en-US" b="1" baseline="0"/>
            </a:br>
            <a:r>
              <a:rPr lang="en-US" b="1" baseline="0"/>
              <a:t>$cast </a:t>
            </a:r>
            <a:r>
              <a:rPr lang="en-US" b="0" baseline="0"/>
              <a:t>can be called as a task or a function.  It is used to assign values to variables that might not ordinarily be valid because of differing data types. </a:t>
            </a:r>
          </a:p>
          <a:p>
            <a:pPr marL="228600" indent="-228600" eaLnBrk="1" hangingPunct="1">
              <a:buNone/>
            </a:pPr>
            <a:br>
              <a:rPr lang="en-US" b="0" baseline="0"/>
            </a:br>
            <a:r>
              <a:rPr lang="en-US" b="0" baseline="0" err="1"/>
              <a:t>Eg</a:t>
            </a:r>
            <a:r>
              <a:rPr lang="en-US" b="0" baseline="0"/>
              <a:t>: </a:t>
            </a:r>
            <a:r>
              <a:rPr lang="en-US" b="0" baseline="0" err="1"/>
              <a:t>typedef</a:t>
            </a:r>
            <a:r>
              <a:rPr lang="en-US" b="0" baseline="0"/>
              <a:t> </a:t>
            </a:r>
            <a:r>
              <a:rPr lang="en-US" b="0" baseline="0" err="1"/>
              <a:t>enum</a:t>
            </a:r>
            <a:r>
              <a:rPr lang="en-US" b="0" baseline="0"/>
              <a:t> {red, green, blue, yellow, white, black} Colors;</a:t>
            </a:r>
            <a:br>
              <a:rPr lang="en-US" b="0" baseline="0"/>
            </a:br>
            <a:r>
              <a:rPr lang="en-US" b="0" baseline="0"/>
              <a:t>       Colors </a:t>
            </a:r>
            <a:r>
              <a:rPr lang="en-US" b="0" baseline="0" err="1"/>
              <a:t>col</a:t>
            </a:r>
            <a:r>
              <a:rPr lang="en-US" b="0" baseline="0"/>
              <a:t>;</a:t>
            </a:r>
            <a:br>
              <a:rPr lang="en-US" b="0" baseline="0"/>
            </a:br>
            <a:r>
              <a:rPr lang="en-US" b="0" baseline="0"/>
              <a:t>       $cast (</a:t>
            </a:r>
            <a:r>
              <a:rPr lang="en-US" b="0" baseline="0" err="1"/>
              <a:t>col</a:t>
            </a:r>
            <a:r>
              <a:rPr lang="en-US" b="0" baseline="0"/>
              <a:t>, 2+3)</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This is an example of an immediate assertion.</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NOTE: The predefined gates in SV are and, </a:t>
            </a:r>
            <a:r>
              <a:rPr lang="en-IN" sz="1200" b="0" i="0" kern="1200" baseline="0" err="1">
                <a:solidFill>
                  <a:schemeClr val="tx1"/>
                </a:solidFill>
                <a:latin typeface="Arial" charset="0"/>
                <a:ea typeface="+mn-ea"/>
                <a:cs typeface="+mn-cs"/>
              </a:rPr>
              <a:t>nand</a:t>
            </a:r>
            <a:r>
              <a:rPr lang="en-IN" sz="1200" b="0" i="0" kern="1200" baseline="0">
                <a:solidFill>
                  <a:schemeClr val="tx1"/>
                </a:solidFill>
                <a:latin typeface="Arial" charset="0"/>
                <a:ea typeface="+mn-ea"/>
                <a:cs typeface="+mn-cs"/>
              </a:rPr>
              <a:t>, or, nor, </a:t>
            </a:r>
            <a:r>
              <a:rPr lang="en-IN" sz="1200" b="0" i="0" kern="1200" baseline="0" err="1">
                <a:solidFill>
                  <a:schemeClr val="tx1"/>
                </a:solidFill>
                <a:latin typeface="Arial" charset="0"/>
                <a:ea typeface="+mn-ea"/>
                <a:cs typeface="+mn-cs"/>
              </a:rPr>
              <a:t>xor</a:t>
            </a:r>
            <a:r>
              <a:rPr lang="en-IN" sz="1200" b="0" i="0" kern="1200" baseline="0">
                <a:solidFill>
                  <a:schemeClr val="tx1"/>
                </a:solidFill>
                <a:latin typeface="Arial" charset="0"/>
                <a:ea typeface="+mn-ea"/>
                <a:cs typeface="+mn-cs"/>
              </a:rPr>
              <a:t>, </a:t>
            </a:r>
            <a:r>
              <a:rPr lang="en-IN" sz="1200" b="0" i="0" kern="1200" baseline="0" err="1">
                <a:solidFill>
                  <a:schemeClr val="tx1"/>
                </a:solidFill>
                <a:latin typeface="Arial" charset="0"/>
                <a:ea typeface="+mn-ea"/>
                <a:cs typeface="+mn-cs"/>
              </a:rPr>
              <a:t>xnor</a:t>
            </a:r>
            <a:r>
              <a:rPr lang="en-IN" sz="1200" b="0" i="0" kern="1200" baseline="0">
                <a:solidFill>
                  <a:schemeClr val="tx1"/>
                </a:solidFill>
                <a:latin typeface="Arial" charset="0"/>
                <a:ea typeface="+mn-ea"/>
                <a:cs typeface="+mn-cs"/>
              </a:rPr>
              <a:t>. For these gates, port order is (output, input(s)).</a:t>
            </a:r>
          </a:p>
          <a:p>
            <a:pPr marL="228600" indent="-228600" eaLnBrk="1" hangingPunct="1">
              <a:buAutoNum type="arabicPeriod"/>
            </a:pPr>
            <a:r>
              <a:rPr lang="en-IN" sz="1200" b="0" i="0" kern="1200" baseline="0">
                <a:solidFill>
                  <a:schemeClr val="tx1"/>
                </a:solidFill>
                <a:latin typeface="Arial" charset="0"/>
                <a:ea typeface="+mn-ea"/>
                <a:cs typeface="+mn-cs"/>
              </a:rPr>
              <a:t>For user-defined modules, port order is however you define it.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74</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None/>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75</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76</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If wire is declared as </a:t>
            </a:r>
            <a:r>
              <a:rPr lang="en-IN" sz="1200" b="0" i="0" kern="1200" baseline="0" err="1">
                <a:solidFill>
                  <a:schemeClr val="tx1"/>
                </a:solidFill>
                <a:latin typeface="Arial" charset="0"/>
                <a:ea typeface="+mn-ea"/>
                <a:cs typeface="+mn-cs"/>
              </a:rPr>
              <a:t>reg</a:t>
            </a:r>
            <a:r>
              <a:rPr lang="en-IN" sz="1200" b="0" i="0" kern="1200" baseline="0">
                <a:solidFill>
                  <a:schemeClr val="tx1"/>
                </a:solidFill>
                <a:latin typeface="Arial" charset="0"/>
                <a:ea typeface="+mn-ea"/>
                <a:cs typeface="+mn-cs"/>
              </a:rPr>
              <a:t> accidentally, the compilation will throw an error. In SV, logic is used and confusion with </a:t>
            </a:r>
            <a:r>
              <a:rPr lang="en-IN" sz="1200" b="0" i="0" kern="1200" baseline="0" err="1">
                <a:solidFill>
                  <a:schemeClr val="tx1"/>
                </a:solidFill>
                <a:latin typeface="Arial" charset="0"/>
                <a:ea typeface="+mn-ea"/>
                <a:cs typeface="+mn-cs"/>
              </a:rPr>
              <a:t>reg</a:t>
            </a:r>
            <a:r>
              <a:rPr lang="en-IN" sz="1200" b="0" i="0" kern="1200" baseline="0">
                <a:solidFill>
                  <a:schemeClr val="tx1"/>
                </a:solidFill>
                <a:latin typeface="Arial" charset="0"/>
                <a:ea typeface="+mn-ea"/>
                <a:cs typeface="+mn-cs"/>
              </a:rPr>
              <a:t> and wire is avoided.</a:t>
            </a:r>
          </a:p>
          <a:p>
            <a:pPr marL="228600" indent="-228600" eaLnBrk="1" hangingPunct="1">
              <a:buAutoNum type="arabicPeriod"/>
            </a:pPr>
            <a:r>
              <a:rPr lang="en-IN" sz="1200" b="0" i="0" kern="1200" baseline="0">
                <a:solidFill>
                  <a:schemeClr val="tx1"/>
                </a:solidFill>
                <a:latin typeface="Arial" charset="0"/>
                <a:ea typeface="+mn-ea"/>
                <a:cs typeface="+mn-cs"/>
              </a:rPr>
              <a:t>If a =4, and b=1, then the value of z will be displayed 5 for all ports declared as logic.</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77</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Net is basically an interconnection between two variables.</a:t>
            </a:r>
          </a:p>
          <a:p>
            <a:pPr marL="0" indent="0" eaLnBrk="1" hangingPunct="1">
              <a:buNone/>
            </a:pPr>
            <a:r>
              <a:rPr lang="en-IN" sz="1200" b="0" i="0" kern="1200" baseline="0">
                <a:solidFill>
                  <a:schemeClr val="tx1"/>
                </a:solidFill>
                <a:latin typeface="Arial" charset="0"/>
                <a:ea typeface="+mn-ea"/>
                <a:cs typeface="+mn-cs"/>
              </a:rPr>
              <a:t>Continuous assignment means assign statement</a:t>
            </a:r>
          </a:p>
          <a:p>
            <a:pPr marL="0" indent="0" eaLnBrk="1" hangingPunct="1">
              <a:buNone/>
            </a:pPr>
            <a:r>
              <a:rPr lang="en-IN" sz="1200" b="0" i="0" kern="1200" baseline="0">
                <a:solidFill>
                  <a:schemeClr val="tx1"/>
                </a:solidFill>
                <a:latin typeface="Arial" charset="0"/>
                <a:ea typeface="+mn-ea"/>
                <a:cs typeface="+mn-cs"/>
              </a:rPr>
              <a:t>Procedural assignment means within initial or always block</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78</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IN" sz="1200" b="0" i="0" kern="1200" baseline="0">
              <a:solidFill>
                <a:schemeClr val="tx1"/>
              </a:solidFill>
              <a:latin typeface="Arial" charset="0"/>
              <a:ea typeface="+mn-ea"/>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79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wire – one variable is assigned some value from another</a:t>
            </a:r>
          </a:p>
          <a:p>
            <a:pPr marL="228600" indent="-228600" eaLnBrk="1" hangingPunct="1">
              <a:buAutoNum type="arabicPeriod"/>
            </a:pPr>
            <a:r>
              <a:rPr lang="en-IN" sz="1200" b="0" i="0" kern="1200" baseline="0">
                <a:solidFill>
                  <a:schemeClr val="tx1"/>
                </a:solidFill>
                <a:latin typeface="Arial" charset="0"/>
                <a:ea typeface="+mn-ea"/>
                <a:cs typeface="+mn-cs"/>
              </a:rPr>
              <a:t>For tri, en=1 will drive input to the output, but for en=0, regardless of whatever is the input value, the output will be high impedance.</a:t>
            </a:r>
          </a:p>
          <a:p>
            <a:pPr marL="228600" indent="-228600" eaLnBrk="1" hangingPunct="1">
              <a:buAutoNum type="arabicPeriod"/>
            </a:pPr>
            <a:r>
              <a:rPr lang="en-IN" sz="1200" b="0" i="0" kern="1200" baseline="0">
                <a:solidFill>
                  <a:schemeClr val="tx1"/>
                </a:solidFill>
                <a:latin typeface="Arial" charset="0"/>
                <a:ea typeface="+mn-ea"/>
                <a:cs typeface="+mn-cs"/>
              </a:rPr>
              <a:t>when it says multiple drivers for tri, it means the input to the driver will have multiple drivers driving the input onto a single variable at the output. This will lead to some conflict at the input that needs to be resolved</a:t>
            </a:r>
          </a:p>
          <a:p>
            <a:pPr marL="228600" indent="-228600" eaLnBrk="1" hangingPunct="1">
              <a:buAutoNum type="arabicPeriod"/>
            </a:pPr>
            <a:r>
              <a:rPr lang="en-IN" sz="1200" b="0" i="0" kern="1200" baseline="0">
                <a:solidFill>
                  <a:schemeClr val="tx1"/>
                </a:solidFill>
                <a:latin typeface="Arial" charset="0"/>
                <a:ea typeface="+mn-ea"/>
                <a:cs typeface="+mn-cs"/>
              </a:rPr>
              <a:t>The truth tables for multiple drivers resolves the output values for different combinations of input values.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80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This is example code to display single driver (tri state).</a:t>
            </a:r>
          </a:p>
          <a:p>
            <a:pPr marL="228600" indent="-228600" eaLnBrk="1" hangingPunct="1">
              <a:buAutoNum type="arabicPeriod"/>
            </a:pPr>
            <a:r>
              <a:rPr lang="en-IN" sz="1200" b="0" i="0" kern="1200" baseline="0">
                <a:solidFill>
                  <a:schemeClr val="tx1"/>
                </a:solidFill>
                <a:latin typeface="Arial" charset="0"/>
                <a:ea typeface="+mn-ea"/>
                <a:cs typeface="+mn-cs"/>
              </a:rPr>
              <a:t>The result will be a=1 and data=x if no delay is given for the display statement.</a:t>
            </a:r>
          </a:p>
          <a:p>
            <a:pPr marL="228600" indent="-228600" eaLnBrk="1" hangingPunct="1">
              <a:buAutoNum type="arabicPeriod"/>
            </a:pPr>
            <a:r>
              <a:rPr lang="en-IN" sz="1200" b="0" i="0" kern="1200" baseline="0">
                <a:solidFill>
                  <a:schemeClr val="tx1"/>
                </a:solidFill>
                <a:latin typeface="Arial" charset="0"/>
                <a:ea typeface="+mn-ea"/>
                <a:cs typeface="+mn-cs"/>
              </a:rPr>
              <a:t>If a delay of #1 is given for all the initialization statements to execute before displaying values, the result will be a=1 and data =1.</a:t>
            </a:r>
          </a:p>
          <a:p>
            <a:pPr marL="228600" indent="-228600" eaLnBrk="1" hangingPunct="1">
              <a:buAutoNum type="arabicPeriod"/>
            </a:pPr>
            <a:r>
              <a:rPr lang="en-IN" sz="1200" b="0" i="0" kern="1200" baseline="0">
                <a:solidFill>
                  <a:schemeClr val="tx1"/>
                </a:solidFill>
                <a:latin typeface="Arial" charset="0"/>
                <a:ea typeface="+mn-ea"/>
                <a:cs typeface="+mn-cs"/>
              </a:rPr>
              <a:t>If instead, s = 1’b0, the result will be a=1 and data=z</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9</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endParaRPr lang="en-US" b="0" baseline="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81</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This is the example for a multiple driver (tri state).</a:t>
            </a:r>
          </a:p>
          <a:p>
            <a:pPr marL="228600" indent="-228600" eaLnBrk="1" hangingPunct="1">
              <a:buAutoNum type="arabicPeriod"/>
            </a:pPr>
            <a:r>
              <a:rPr lang="en-IN" sz="1200" b="0" i="0" kern="1200" baseline="0">
                <a:solidFill>
                  <a:schemeClr val="tx1"/>
                </a:solidFill>
                <a:latin typeface="Arial" charset="0"/>
                <a:ea typeface="+mn-ea"/>
                <a:cs typeface="+mn-cs"/>
              </a:rPr>
              <a:t>The result will be a=x and data=x. From truth table (for wire a), if one input is 0 and other input is 1, the output should be x. And for tri, s0 and s1 are both 1 -&gt; bus0=1 and bus1=0, so from truth table, 1 and 0 will give output x. </a:t>
            </a:r>
          </a:p>
          <a:p>
            <a:pPr marL="228600" indent="-228600" eaLnBrk="1" hangingPunct="1">
              <a:buAutoNum type="arabicPeriod"/>
            </a:pPr>
            <a:r>
              <a:rPr lang="en-IN" sz="1200" b="0" i="0" kern="1200" baseline="0">
                <a:solidFill>
                  <a:schemeClr val="tx1"/>
                </a:solidFill>
                <a:latin typeface="Arial" charset="0"/>
                <a:ea typeface="+mn-ea"/>
                <a:cs typeface="+mn-cs"/>
              </a:rPr>
              <a:t> If s0=1’b0 instead, then the result (based on truth table inputs z and 0 combination) will be a=x and data=0.</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82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Singular data type can be sliced into other sub-parts, they will be called singular only. </a:t>
            </a:r>
          </a:p>
          <a:p>
            <a:pPr marL="228600" indent="-228600" eaLnBrk="1" hangingPunct="1">
              <a:buAutoNum type="arabicPeriod"/>
            </a:pPr>
            <a:r>
              <a:rPr lang="en-IN" sz="1200" b="0" i="0" kern="1200" baseline="0">
                <a:solidFill>
                  <a:schemeClr val="tx1"/>
                </a:solidFill>
                <a:latin typeface="Arial" charset="0"/>
                <a:ea typeface="+mn-ea"/>
                <a:cs typeface="+mn-cs"/>
              </a:rPr>
              <a:t>The need for classifying data types is so that singular data type can be treated as single vector.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83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228600" indent="-228600" eaLnBrk="1" hangingPunct="1">
              <a:buAutoNum type="arabicPeriod"/>
            </a:pPr>
            <a:r>
              <a:rPr lang="en-IN" sz="1200" b="0" i="0" kern="1200" baseline="0">
                <a:solidFill>
                  <a:schemeClr val="tx1"/>
                </a:solidFill>
                <a:latin typeface="Arial" charset="0"/>
                <a:ea typeface="+mn-ea"/>
                <a:cs typeface="+mn-cs"/>
              </a:rPr>
              <a:t>When you compile and run simulation, the display will show s=5. This implies that the variable value is assigned to </a:t>
            </a:r>
            <a:r>
              <a:rPr lang="en-IN" sz="1200" b="0" i="0" kern="1200" baseline="0" err="1">
                <a:solidFill>
                  <a:schemeClr val="tx1"/>
                </a:solidFill>
                <a:latin typeface="Arial" charset="0"/>
                <a:ea typeface="+mn-ea"/>
                <a:cs typeface="+mn-cs"/>
              </a:rPr>
              <a:t>struct_packed</a:t>
            </a:r>
            <a:r>
              <a:rPr lang="en-IN" sz="1200" b="0" i="0" kern="1200" baseline="0">
                <a:solidFill>
                  <a:schemeClr val="tx1"/>
                </a:solidFill>
                <a:latin typeface="Arial" charset="0"/>
                <a:ea typeface="+mn-ea"/>
                <a:cs typeface="+mn-cs"/>
              </a:rPr>
              <a:t> considering it as a single factor. </a:t>
            </a:r>
          </a:p>
          <a:p>
            <a:pPr marL="228600" indent="-228600" eaLnBrk="1" hangingPunct="1">
              <a:buAutoNum type="arabicPeriod"/>
            </a:pPr>
            <a:r>
              <a:rPr lang="en-IN" sz="1200" b="0" i="0" kern="1200" baseline="0">
                <a:solidFill>
                  <a:schemeClr val="tx1"/>
                </a:solidFill>
                <a:latin typeface="Arial" charset="0"/>
                <a:ea typeface="+mn-ea"/>
                <a:cs typeface="+mn-cs"/>
              </a:rPr>
              <a:t>However, if you replace </a:t>
            </a:r>
            <a:r>
              <a:rPr lang="en-IN" sz="1200" b="0" i="0" kern="1200" baseline="0" err="1">
                <a:solidFill>
                  <a:schemeClr val="tx1"/>
                </a:solidFill>
                <a:latin typeface="Arial" charset="0"/>
                <a:ea typeface="+mn-ea"/>
                <a:cs typeface="+mn-cs"/>
              </a:rPr>
              <a:t>struct_packed</a:t>
            </a:r>
            <a:r>
              <a:rPr lang="en-IN" sz="1200" b="0" i="0" kern="1200" baseline="0">
                <a:solidFill>
                  <a:schemeClr val="tx1"/>
                </a:solidFill>
                <a:latin typeface="Arial" charset="0"/>
                <a:ea typeface="+mn-ea"/>
                <a:cs typeface="+mn-cs"/>
              </a:rPr>
              <a:t> with </a:t>
            </a:r>
            <a:r>
              <a:rPr lang="en-IN" sz="1200" b="0" i="0" kern="1200" baseline="0" err="1">
                <a:solidFill>
                  <a:schemeClr val="tx1"/>
                </a:solidFill>
                <a:latin typeface="Arial" charset="0"/>
                <a:ea typeface="+mn-ea"/>
                <a:cs typeface="+mn-cs"/>
              </a:rPr>
              <a:t>struct_unpacked</a:t>
            </a:r>
            <a:r>
              <a:rPr lang="en-IN" sz="1200" b="0" i="0" kern="1200" baseline="0">
                <a:solidFill>
                  <a:schemeClr val="tx1"/>
                </a:solidFill>
                <a:latin typeface="Arial" charset="0"/>
                <a:ea typeface="+mn-ea"/>
                <a:cs typeface="+mn-cs"/>
              </a:rPr>
              <a:t> for variable value assignment, the compilation will throw an error showing incompatible complex type, as unpacked type is not a single vector.</a:t>
            </a:r>
          </a:p>
          <a:p>
            <a:pPr marL="228600" indent="-228600" eaLnBrk="1" hangingPunct="1">
              <a:buAutoNum type="arabicPeriod"/>
            </a:pPr>
            <a:r>
              <a:rPr lang="en-IN" sz="1200" b="0" i="0" kern="1200" baseline="0">
                <a:solidFill>
                  <a:schemeClr val="tx1"/>
                </a:solidFill>
                <a:latin typeface="Arial" charset="0"/>
                <a:ea typeface="+mn-ea"/>
                <a:cs typeface="+mn-cs"/>
              </a:rPr>
              <a:t>Similar concept used for memory allocation with data type classification. the allocation should happen side by side (not two locations wide apart) and the total memory for the variables of a packed structure will be considered as a single vector.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miter lim="800000"/>
            <a:headEnd/>
            <a:tailEnd/>
          </a:ln>
        </p:spPr>
        <p:txBody>
          <a:bodyPr/>
          <a:lstStyle/>
          <a:p>
            <a:fld id="{3839FD43-A2EC-4B8D-B838-644D4F3D07B7}" type="slidenum">
              <a:rPr lang="en-US"/>
              <a:pPr/>
              <a:t>10</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0" indent="0" eaLnBrk="1" hangingPunct="1">
              <a:buNone/>
            </a:pPr>
            <a:r>
              <a:rPr lang="en-US" b="0" i="0">
                <a:solidFill>
                  <a:srgbClr val="374151"/>
                </a:solidFill>
                <a:effectLst/>
                <a:latin typeface="Söhne"/>
              </a:rPr>
              <a:t>In OOP, when a function (or task) is declared as "virtual" in a base class, it means that it can be overridden by derived classes.</a:t>
            </a:r>
          </a:p>
          <a:p>
            <a:pPr marL="0" indent="0" eaLnBrk="1" hangingPunct="1">
              <a:buNone/>
            </a:pPr>
            <a:r>
              <a:rPr lang="en-US"/>
              <a:t>$cast</a:t>
            </a:r>
            <a:r>
              <a:rPr lang="en-US" b="0" i="0">
                <a:solidFill>
                  <a:srgbClr val="374151"/>
                </a:solidFill>
                <a:effectLst/>
                <a:latin typeface="Söhne"/>
              </a:rPr>
              <a:t> is used to dynamically cast one class type to another. The </a:t>
            </a:r>
            <a:r>
              <a:rPr lang="en-US"/>
              <a:t>$cast</a:t>
            </a:r>
            <a:r>
              <a:rPr lang="en-US" b="0" i="0">
                <a:solidFill>
                  <a:srgbClr val="374151"/>
                </a:solidFill>
                <a:effectLst/>
                <a:latin typeface="Söhne"/>
              </a:rPr>
              <a:t> function attempts to change the data type of a class handle. </a:t>
            </a:r>
          </a:p>
          <a:p>
            <a:pPr marL="0" indent="0" eaLnBrk="1" hangingPunct="1">
              <a:buNone/>
            </a:pPr>
            <a:r>
              <a:rPr lang="en-IN" b="0" i="0">
                <a:solidFill>
                  <a:srgbClr val="FFFFFF"/>
                </a:solidFill>
                <a:effectLst/>
                <a:latin typeface="Söhne Mono"/>
              </a:rPr>
              <a:t>$cast(&lt;</a:t>
            </a:r>
            <a:r>
              <a:rPr lang="en-IN" b="0" i="0" err="1">
                <a:solidFill>
                  <a:srgbClr val="FFFFFF"/>
                </a:solidFill>
                <a:effectLst/>
                <a:latin typeface="Söhne Mono"/>
              </a:rPr>
              <a:t>target_handle</a:t>
            </a:r>
            <a:r>
              <a:rPr lang="en-IN" b="0" i="0">
                <a:solidFill>
                  <a:srgbClr val="FFFFFF"/>
                </a:solidFill>
                <a:effectLst/>
                <a:latin typeface="Söhne Mono"/>
              </a:rPr>
              <a:t>&gt;, &lt;</a:t>
            </a:r>
            <a:r>
              <a:rPr lang="en-IN" b="0" i="0" err="1">
                <a:solidFill>
                  <a:srgbClr val="FFFFFF"/>
                </a:solidFill>
                <a:effectLst/>
                <a:latin typeface="Söhne Mono"/>
              </a:rPr>
              <a:t>source_handle</a:t>
            </a:r>
            <a:r>
              <a:rPr lang="en-IN" b="0" i="0">
                <a:solidFill>
                  <a:srgbClr val="FFFFFF"/>
                </a:solidFill>
                <a:effectLst/>
                <a:latin typeface="Söhne Mono"/>
              </a:rPr>
              <a:t>&gt;);</a:t>
            </a:r>
            <a:endParaRPr lang="en-US" b="0" baseline="0"/>
          </a:p>
          <a:p>
            <a:pPr marL="228600" indent="-228600" eaLnBrk="1" hangingPunct="1">
              <a:buAutoNum type="arabicPeriod"/>
            </a:pPr>
            <a:r>
              <a:rPr lang="en-US" b="0" baseline="0"/>
              <a:t>Result will be CLASS E_1</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55875" y="765175"/>
            <a:ext cx="6048375" cy="750888"/>
          </a:xfrm>
        </p:spPr>
        <p:txBody>
          <a:bodyPr/>
          <a:lstStyle>
            <a:lvl1pPr algn="r">
              <a:defRPr sz="2800" b="1"/>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2555875" y="1485900"/>
            <a:ext cx="6048375" cy="503238"/>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lgn="r">
              <a:buFontTx/>
              <a:buNone/>
              <a:defRPr sz="2400" b="1"/>
            </a:lvl1pPr>
          </a:lstStyle>
          <a:p>
            <a:pPr lvl="0"/>
            <a:r>
              <a:rPr lang="en-US" noProof="0"/>
              <a:t>Click to edit Master subtitle style</a:t>
            </a:r>
            <a:endParaRPr 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92950" y="617538"/>
            <a:ext cx="1871663" cy="6051550"/>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1476375" y="617538"/>
            <a:ext cx="5464175" cy="6051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1476375" y="1341438"/>
            <a:ext cx="3667125"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5295900" y="1341438"/>
            <a:ext cx="3668713"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8175" y="617538"/>
            <a:ext cx="7056438"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1476375" y="1341438"/>
            <a:ext cx="7488238" cy="532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charset="0"/>
        </a:defRPr>
      </a:lvl2pPr>
      <a:lvl3pPr algn="l" rtl="0" eaLnBrk="1" fontAlgn="base" hangingPunct="1">
        <a:spcBef>
          <a:spcPct val="0"/>
        </a:spcBef>
        <a:spcAft>
          <a:spcPct val="0"/>
        </a:spcAft>
        <a:defRPr sz="3200">
          <a:solidFill>
            <a:schemeClr val="bg1"/>
          </a:solidFill>
          <a:latin typeface="Arial" charset="0"/>
        </a:defRPr>
      </a:lvl3pPr>
      <a:lvl4pPr algn="l" rtl="0" eaLnBrk="1" fontAlgn="base" hangingPunct="1">
        <a:spcBef>
          <a:spcPct val="0"/>
        </a:spcBef>
        <a:spcAft>
          <a:spcPct val="0"/>
        </a:spcAft>
        <a:defRPr sz="3200">
          <a:solidFill>
            <a:schemeClr val="bg1"/>
          </a:solidFill>
          <a:latin typeface="Arial" charset="0"/>
        </a:defRPr>
      </a:lvl4pPr>
      <a:lvl5pPr algn="l" rtl="0" eaLnBrk="1" fontAlgn="base" hangingPunct="1">
        <a:spcBef>
          <a:spcPct val="0"/>
        </a:spcBef>
        <a:spcAft>
          <a:spcPct val="0"/>
        </a:spcAft>
        <a:defRPr sz="3200">
          <a:solidFill>
            <a:schemeClr val="bg1"/>
          </a:solidFill>
          <a:latin typeface="Arial" charset="0"/>
        </a:defRPr>
      </a:lvl5pPr>
      <a:lvl6pPr marL="457200" algn="l" rtl="0" eaLnBrk="1" fontAlgn="base" hangingPunct="1">
        <a:spcBef>
          <a:spcPct val="0"/>
        </a:spcBef>
        <a:spcAft>
          <a:spcPct val="0"/>
        </a:spcAft>
        <a:defRPr sz="3200">
          <a:solidFill>
            <a:schemeClr val="bg1"/>
          </a:solidFill>
          <a:latin typeface="Arial" charset="0"/>
        </a:defRPr>
      </a:lvl6pPr>
      <a:lvl7pPr marL="914400" algn="l" rtl="0" eaLnBrk="1" fontAlgn="base" hangingPunct="1">
        <a:spcBef>
          <a:spcPct val="0"/>
        </a:spcBef>
        <a:spcAft>
          <a:spcPct val="0"/>
        </a:spcAft>
        <a:defRPr sz="3200">
          <a:solidFill>
            <a:schemeClr val="bg1"/>
          </a:solidFill>
          <a:latin typeface="Arial" charset="0"/>
        </a:defRPr>
      </a:lvl7pPr>
      <a:lvl8pPr marL="1371600" algn="l" rtl="0" eaLnBrk="1" fontAlgn="base" hangingPunct="1">
        <a:spcBef>
          <a:spcPct val="0"/>
        </a:spcBef>
        <a:spcAft>
          <a:spcPct val="0"/>
        </a:spcAft>
        <a:defRPr sz="3200">
          <a:solidFill>
            <a:schemeClr val="bg1"/>
          </a:solidFill>
          <a:latin typeface="Arial" charset="0"/>
        </a:defRPr>
      </a:lvl8pPr>
      <a:lvl9pPr marL="1828800" algn="l" rtl="0" eaLnBrk="1" fontAlgn="base" hangingPunct="1">
        <a:spcBef>
          <a:spcPct val="0"/>
        </a:spcBef>
        <a:spcAft>
          <a:spcPct val="0"/>
        </a:spcAft>
        <a:defRPr sz="3200">
          <a:solidFill>
            <a:schemeClr val="bg1"/>
          </a:solidFill>
          <a:latin typeface="Arial" charset="0"/>
        </a:defRPr>
      </a:lvl9pPr>
    </p:titleStyle>
    <p:body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3.jpeg"/><Relationship Id="rId7"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AC2E-50C7-765A-45AD-F3896E005F40}"/>
              </a:ext>
            </a:extLst>
          </p:cNvPr>
          <p:cNvSpPr>
            <a:spLocks noGrp="1"/>
          </p:cNvSpPr>
          <p:nvPr>
            <p:ph type="ctrTitle"/>
          </p:nvPr>
        </p:nvSpPr>
        <p:spPr/>
        <p:txBody>
          <a:bodyPr/>
          <a:lstStyle/>
          <a:p>
            <a:r>
              <a:rPr lang="en-IN"/>
              <a:t>OOP Concepts &amp; SV Basics</a:t>
            </a:r>
          </a:p>
        </p:txBody>
      </p:sp>
      <p:sp>
        <p:nvSpPr>
          <p:cNvPr id="3" name="Subtitle 2">
            <a:extLst>
              <a:ext uri="{FF2B5EF4-FFF2-40B4-BE49-F238E27FC236}">
                <a16:creationId xmlns:a16="http://schemas.microsoft.com/office/drawing/2014/main" id="{10FEB23C-0FDC-EC7C-DC35-FA142B6E396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7162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1026" name="Picture 2"/>
          <p:cNvPicPr>
            <a:picLocks noChangeAspect="1" noChangeArrowheads="1"/>
          </p:cNvPicPr>
          <p:nvPr/>
        </p:nvPicPr>
        <p:blipFill>
          <a:blip r:embed="rId4"/>
          <a:srcRect/>
          <a:stretch>
            <a:fillRect/>
          </a:stretch>
        </p:blipFill>
        <p:spPr bwMode="auto">
          <a:xfrm>
            <a:off x="1785918" y="0"/>
            <a:ext cx="2643206" cy="673942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OOPS</a:t>
            </a:r>
            <a:r>
              <a:rPr kumimoji="0" lang="en-US" sz="2800" b="1" i="0" u="none" strike="noStrike" kern="0" cap="none" spc="0" normalizeH="0" noProof="0">
                <a:ln>
                  <a:noFill/>
                </a:ln>
                <a:solidFill>
                  <a:srgbClr val="000000"/>
                </a:solidFill>
                <a:effectLst/>
                <a:uLnTx/>
                <a:uFillTx/>
                <a:latin typeface="+mj-lt"/>
                <a:ea typeface="+mj-ea"/>
                <a:cs typeface="+mj-cs"/>
              </a:rPr>
              <a:t> – </a:t>
            </a:r>
            <a:r>
              <a:rPr kumimoji="0" lang="en-US" sz="2800" b="1" i="0" u="none" strike="noStrike" kern="0" cap="none" spc="0" normalizeH="0" noProof="0" err="1">
                <a:ln>
                  <a:noFill/>
                </a:ln>
                <a:solidFill>
                  <a:srgbClr val="000000"/>
                </a:solidFill>
                <a:effectLst/>
                <a:uLnTx/>
                <a:uFillTx/>
                <a:latin typeface="+mj-lt"/>
                <a:ea typeface="+mj-ea"/>
                <a:cs typeface="+mj-cs"/>
              </a:rPr>
              <a:t>Downcasting</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sp>
        <p:nvSpPr>
          <p:cNvPr id="4" name="Content Placeholder 3"/>
          <p:cNvSpPr>
            <a:spLocks noGrp="1"/>
          </p:cNvSpPr>
          <p:nvPr>
            <p:ph idx="1"/>
          </p:nvPr>
        </p:nvSpPr>
        <p:spPr/>
        <p:txBody>
          <a:bodyPr/>
          <a:lstStyle/>
          <a:p>
            <a:endParaRPr lang="en-IN"/>
          </a:p>
          <a:p>
            <a:endParaRPr lang="en-IN"/>
          </a:p>
          <a:p>
            <a:endParaRPr lang="en-IN"/>
          </a:p>
          <a:p>
            <a:endParaRPr lang="en-IN"/>
          </a:p>
          <a:p>
            <a:endParaRPr lang="en-IN"/>
          </a:p>
          <a:p>
            <a:endParaRPr lang="en-IN"/>
          </a:p>
          <a:p>
            <a:endParaRPr lang="en-IN"/>
          </a:p>
          <a:p>
            <a:pPr>
              <a:buNone/>
            </a:pPr>
            <a:endParaRPr lang="en-IN"/>
          </a:p>
          <a:p>
            <a:r>
              <a:rPr lang="en-IN" sz="2000">
                <a:solidFill>
                  <a:schemeClr val="tx1"/>
                </a:solidFill>
              </a:rPr>
              <a:t>$cast can be called as a function that will return a </a:t>
            </a:r>
            <a:r>
              <a:rPr lang="en-IN" sz="2000" err="1">
                <a:solidFill>
                  <a:schemeClr val="tx1"/>
                </a:solidFill>
              </a:rPr>
              <a:t>boolean</a:t>
            </a:r>
            <a:r>
              <a:rPr lang="en-IN" sz="2000">
                <a:solidFill>
                  <a:schemeClr val="tx1"/>
                </a:solidFill>
              </a:rPr>
              <a:t> indicating whether the cast was successful or not.</a:t>
            </a:r>
          </a:p>
          <a:p>
            <a:r>
              <a:rPr lang="en-IN" sz="2000" err="1">
                <a:solidFill>
                  <a:schemeClr val="tx1"/>
                </a:solidFill>
              </a:rPr>
              <a:t>Eg</a:t>
            </a:r>
            <a:r>
              <a:rPr lang="en-IN" sz="2000">
                <a:solidFill>
                  <a:schemeClr val="tx1"/>
                </a:solidFill>
              </a:rPr>
              <a:t>: if ($cast(extended </a:t>
            </a:r>
            <a:r>
              <a:rPr lang="en-IN" sz="2000" err="1">
                <a:solidFill>
                  <a:schemeClr val="tx1"/>
                </a:solidFill>
              </a:rPr>
              <a:t>class_handle</a:t>
            </a:r>
            <a:r>
              <a:rPr lang="en-IN" sz="2000">
                <a:solidFill>
                  <a:schemeClr val="tx1"/>
                </a:solidFill>
              </a:rPr>
              <a:t>, </a:t>
            </a:r>
            <a:r>
              <a:rPr lang="en-IN" sz="2000" err="1">
                <a:solidFill>
                  <a:schemeClr val="tx1"/>
                </a:solidFill>
              </a:rPr>
              <a:t>base_class</a:t>
            </a:r>
            <a:r>
              <a:rPr lang="en-IN" sz="2000">
                <a:solidFill>
                  <a:schemeClr val="tx1"/>
                </a:solidFill>
              </a:rPr>
              <a:t> handle))</a:t>
            </a:r>
          </a:p>
        </p:txBody>
      </p:sp>
      <p:pic>
        <p:nvPicPr>
          <p:cNvPr id="3074" name="Picture 2"/>
          <p:cNvPicPr>
            <a:picLocks noChangeAspect="1" noChangeArrowheads="1"/>
          </p:cNvPicPr>
          <p:nvPr/>
        </p:nvPicPr>
        <p:blipFill>
          <a:blip r:embed="rId4"/>
          <a:srcRect/>
          <a:stretch>
            <a:fillRect/>
          </a:stretch>
        </p:blipFill>
        <p:spPr bwMode="auto">
          <a:xfrm>
            <a:off x="1856535" y="785794"/>
            <a:ext cx="7216059" cy="450059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OOPS</a:t>
            </a:r>
            <a:r>
              <a:rPr kumimoji="0" lang="en-US" sz="2800" b="1" i="0" u="none" strike="noStrike" kern="0" cap="none" spc="0" normalizeH="0" noProof="0">
                <a:ln>
                  <a:noFill/>
                </a:ln>
                <a:solidFill>
                  <a:srgbClr val="000000"/>
                </a:solidFill>
                <a:effectLst/>
                <a:uLnTx/>
                <a:uFillTx/>
                <a:latin typeface="+mj-lt"/>
                <a:ea typeface="+mj-ea"/>
                <a:cs typeface="+mj-cs"/>
              </a:rPr>
              <a:t> – </a:t>
            </a:r>
            <a:r>
              <a:rPr kumimoji="0" lang="en-US" sz="2800" b="1" i="0" u="none" strike="noStrike" kern="0" cap="none" spc="0" normalizeH="0" noProof="0" err="1">
                <a:ln>
                  <a:noFill/>
                </a:ln>
                <a:solidFill>
                  <a:srgbClr val="000000"/>
                </a:solidFill>
                <a:effectLst/>
                <a:uLnTx/>
                <a:uFillTx/>
                <a:latin typeface="+mj-lt"/>
                <a:ea typeface="+mj-ea"/>
                <a:cs typeface="+mj-cs"/>
              </a:rPr>
              <a:t>Downcasting</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sp>
        <p:nvSpPr>
          <p:cNvPr id="4" name="Content Placeholder 3"/>
          <p:cNvSpPr>
            <a:spLocks noGrp="1"/>
          </p:cNvSpPr>
          <p:nvPr>
            <p:ph idx="1"/>
          </p:nvPr>
        </p:nvSpPr>
        <p:spPr>
          <a:xfrm>
            <a:off x="1476375" y="692696"/>
            <a:ext cx="7488238" cy="2376264"/>
          </a:xfrm>
        </p:spPr>
        <p:txBody>
          <a:bodyPr/>
          <a:lstStyle/>
          <a:p>
            <a:r>
              <a:rPr lang="en-US" sz="1600">
                <a:solidFill>
                  <a:schemeClr val="tx1"/>
                </a:solidFill>
              </a:rPr>
              <a:t>class Parent;</a:t>
            </a:r>
          </a:p>
          <a:p>
            <a:r>
              <a:rPr lang="en-US" sz="1600">
                <a:solidFill>
                  <a:schemeClr val="tx1"/>
                </a:solidFill>
              </a:rPr>
              <a:t>  int </a:t>
            </a:r>
            <a:r>
              <a:rPr lang="en-US" sz="1600" err="1">
                <a:solidFill>
                  <a:schemeClr val="tx1"/>
                </a:solidFill>
              </a:rPr>
              <a:t>parent_var</a:t>
            </a:r>
            <a:r>
              <a:rPr lang="en-US" sz="1600">
                <a:solidFill>
                  <a:schemeClr val="tx1"/>
                </a:solidFill>
              </a:rPr>
              <a:t> = 10;</a:t>
            </a:r>
          </a:p>
          <a:p>
            <a:r>
              <a:rPr lang="en-US" sz="1600" err="1">
                <a:solidFill>
                  <a:schemeClr val="tx1"/>
                </a:solidFill>
              </a:rPr>
              <a:t>endclass</a:t>
            </a:r>
            <a:endParaRPr lang="en-US" sz="1600">
              <a:solidFill>
                <a:schemeClr val="tx1"/>
              </a:solidFill>
            </a:endParaRPr>
          </a:p>
          <a:p>
            <a:endParaRPr lang="en-US" sz="1600">
              <a:solidFill>
                <a:schemeClr val="tx1"/>
              </a:solidFill>
            </a:endParaRPr>
          </a:p>
          <a:p>
            <a:r>
              <a:rPr lang="en-US" sz="1600">
                <a:solidFill>
                  <a:schemeClr val="tx1"/>
                </a:solidFill>
              </a:rPr>
              <a:t>class Child extends Parent;</a:t>
            </a:r>
          </a:p>
          <a:p>
            <a:r>
              <a:rPr lang="en-US" sz="1600">
                <a:solidFill>
                  <a:schemeClr val="tx1"/>
                </a:solidFill>
              </a:rPr>
              <a:t>  int </a:t>
            </a:r>
            <a:r>
              <a:rPr lang="en-US" sz="1600" err="1">
                <a:solidFill>
                  <a:schemeClr val="tx1"/>
                </a:solidFill>
              </a:rPr>
              <a:t>child_var</a:t>
            </a:r>
            <a:r>
              <a:rPr lang="en-US" sz="1600">
                <a:solidFill>
                  <a:schemeClr val="tx1"/>
                </a:solidFill>
              </a:rPr>
              <a:t> = 20;</a:t>
            </a:r>
          </a:p>
          <a:p>
            <a:r>
              <a:rPr lang="en-US" sz="1600" err="1">
                <a:solidFill>
                  <a:schemeClr val="tx1"/>
                </a:solidFill>
              </a:rPr>
              <a:t>endclass</a:t>
            </a:r>
            <a:endParaRPr lang="en-US" sz="1600">
              <a:solidFill>
                <a:schemeClr val="tx1"/>
              </a:solidFill>
            </a:endParaRPr>
          </a:p>
          <a:p>
            <a:endParaRPr lang="en-US" sz="1600">
              <a:solidFill>
                <a:schemeClr val="tx1"/>
              </a:solidFill>
            </a:endParaRPr>
          </a:p>
        </p:txBody>
      </p:sp>
      <p:sp>
        <p:nvSpPr>
          <p:cNvPr id="2" name="Content Placeholder 3">
            <a:extLst>
              <a:ext uri="{FF2B5EF4-FFF2-40B4-BE49-F238E27FC236}">
                <a16:creationId xmlns:a16="http://schemas.microsoft.com/office/drawing/2014/main" id="{6DC3233D-4712-22D3-448D-033D071801FF}"/>
              </a:ext>
            </a:extLst>
          </p:cNvPr>
          <p:cNvSpPr txBox="1">
            <a:spLocks/>
          </p:cNvSpPr>
          <p:nvPr/>
        </p:nvSpPr>
        <p:spPr bwMode="auto">
          <a:xfrm>
            <a:off x="1835696" y="2637184"/>
            <a:ext cx="7488238" cy="39601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US" sz="1400" kern="0">
              <a:solidFill>
                <a:schemeClr val="tx1"/>
              </a:solidFill>
            </a:endParaRPr>
          </a:p>
          <a:p>
            <a:pPr marL="0" indent="0">
              <a:buNone/>
            </a:pPr>
            <a:r>
              <a:rPr lang="en-US" sz="1400" kern="0">
                <a:solidFill>
                  <a:schemeClr val="tx1"/>
                </a:solidFill>
              </a:rPr>
              <a:t>module tb;</a:t>
            </a:r>
          </a:p>
          <a:p>
            <a:pPr marL="0" indent="0">
              <a:buNone/>
            </a:pPr>
            <a:r>
              <a:rPr lang="en-US" sz="1400" kern="0">
                <a:solidFill>
                  <a:schemeClr val="tx1"/>
                </a:solidFill>
              </a:rPr>
              <a:t>  Parent p;</a:t>
            </a:r>
          </a:p>
          <a:p>
            <a:pPr marL="0" indent="0">
              <a:buNone/>
            </a:pPr>
            <a:r>
              <a:rPr lang="en-US" sz="1400" kern="0">
                <a:solidFill>
                  <a:schemeClr val="tx1"/>
                </a:solidFill>
              </a:rPr>
              <a:t>  Child c;</a:t>
            </a:r>
          </a:p>
          <a:p>
            <a:pPr marL="0" indent="0">
              <a:buNone/>
            </a:pPr>
            <a:r>
              <a:rPr lang="en-US" sz="1400" kern="0">
                <a:solidFill>
                  <a:schemeClr val="tx1"/>
                </a:solidFill>
              </a:rPr>
              <a:t>  Child pc;</a:t>
            </a:r>
          </a:p>
          <a:p>
            <a:pPr marL="0" indent="0">
              <a:buNone/>
            </a:pPr>
            <a:r>
              <a:rPr lang="en-US" sz="1400" kern="0">
                <a:solidFill>
                  <a:schemeClr val="tx1"/>
                </a:solidFill>
              </a:rPr>
              <a:t>  initial begin</a:t>
            </a:r>
          </a:p>
          <a:p>
            <a:pPr marL="0" indent="0">
              <a:buNone/>
            </a:pPr>
            <a:r>
              <a:rPr lang="en-US" sz="1400" kern="0">
                <a:solidFill>
                  <a:schemeClr val="tx1"/>
                </a:solidFill>
              </a:rPr>
              <a:t>    c = new();</a:t>
            </a:r>
          </a:p>
          <a:p>
            <a:pPr marL="0" indent="0">
              <a:buNone/>
            </a:pPr>
            <a:r>
              <a:rPr lang="en-US" sz="1400" kern="0">
                <a:solidFill>
                  <a:schemeClr val="tx1"/>
                </a:solidFill>
              </a:rPr>
              <a:t>    p = c;  // This is a legal upcast. `p` is now referring to a `Child` object, but from the viewpoint of a `Parent`.</a:t>
            </a:r>
          </a:p>
          <a:p>
            <a:pPr marL="0" indent="0">
              <a:buNone/>
            </a:pPr>
            <a:r>
              <a:rPr lang="en-US" sz="1400" kern="0">
                <a:solidFill>
                  <a:schemeClr val="tx1"/>
                </a:solidFill>
              </a:rPr>
              <a:t>    </a:t>
            </a:r>
          </a:p>
          <a:p>
            <a:pPr marL="0" indent="0">
              <a:buNone/>
            </a:pPr>
            <a:r>
              <a:rPr lang="en-US" sz="1400" kern="0">
                <a:solidFill>
                  <a:schemeClr val="tx1"/>
                </a:solidFill>
              </a:rPr>
              <a:t>    if ($cast(pc, p))  // Try to downcast `p` to `Child`</a:t>
            </a:r>
          </a:p>
          <a:p>
            <a:pPr marL="0" indent="0">
              <a:buNone/>
            </a:pPr>
            <a:r>
              <a:rPr lang="en-US" sz="1400" kern="0">
                <a:solidFill>
                  <a:schemeClr val="tx1"/>
                </a:solidFill>
              </a:rPr>
              <a:t>      $display("Cast successful! </a:t>
            </a:r>
            <a:r>
              <a:rPr lang="en-US" sz="1400" kern="0" err="1">
                <a:solidFill>
                  <a:schemeClr val="tx1"/>
                </a:solidFill>
              </a:rPr>
              <a:t>pc.child_var</a:t>
            </a:r>
            <a:r>
              <a:rPr lang="en-US" sz="1400" kern="0">
                <a:solidFill>
                  <a:schemeClr val="tx1"/>
                </a:solidFill>
              </a:rPr>
              <a:t> = %0d", </a:t>
            </a:r>
            <a:r>
              <a:rPr lang="en-US" sz="1400" kern="0" err="1">
                <a:solidFill>
                  <a:schemeClr val="tx1"/>
                </a:solidFill>
              </a:rPr>
              <a:t>pc.child_var</a:t>
            </a:r>
            <a:r>
              <a:rPr lang="en-US" sz="1400" kern="0">
                <a:solidFill>
                  <a:schemeClr val="tx1"/>
                </a:solidFill>
              </a:rPr>
              <a:t>);</a:t>
            </a:r>
          </a:p>
          <a:p>
            <a:pPr marL="0" indent="0">
              <a:buNone/>
            </a:pPr>
            <a:r>
              <a:rPr lang="en-US" sz="1400" kern="0">
                <a:solidFill>
                  <a:schemeClr val="tx1"/>
                </a:solidFill>
              </a:rPr>
              <a:t>    else</a:t>
            </a:r>
          </a:p>
          <a:p>
            <a:pPr marL="0" indent="0">
              <a:buNone/>
            </a:pPr>
            <a:r>
              <a:rPr lang="en-US" sz="1400" kern="0">
                <a:solidFill>
                  <a:schemeClr val="tx1"/>
                </a:solidFill>
              </a:rPr>
              <a:t>      $display("Cast failed!");</a:t>
            </a:r>
          </a:p>
          <a:p>
            <a:pPr marL="0" indent="0">
              <a:buNone/>
            </a:pPr>
            <a:r>
              <a:rPr lang="en-US" sz="1400" kern="0">
                <a:solidFill>
                  <a:schemeClr val="tx1"/>
                </a:solidFill>
              </a:rPr>
              <a:t>  end</a:t>
            </a:r>
          </a:p>
          <a:p>
            <a:pPr marL="0" indent="0">
              <a:buNone/>
            </a:pPr>
            <a:r>
              <a:rPr lang="en-US" sz="1400" kern="0" err="1">
                <a:solidFill>
                  <a:schemeClr val="tx1"/>
                </a:solidFill>
              </a:rPr>
              <a:t>endmodule</a:t>
            </a:r>
            <a:endParaRPr lang="en-US" sz="1400" kern="0">
              <a:solidFill>
                <a:schemeClr val="tx1"/>
              </a:solidFill>
            </a:endParaRPr>
          </a:p>
          <a:p>
            <a:endParaRPr lang="en-IN" sz="1400" kern="0">
              <a:solidFill>
                <a:schemeClr val="tx1"/>
              </a:solidFill>
            </a:endParaRPr>
          </a:p>
        </p:txBody>
      </p:sp>
    </p:spTree>
    <p:extLst>
      <p:ext uri="{BB962C8B-B14F-4D97-AF65-F5344CB8AC3E}">
        <p14:creationId xmlns:p14="http://schemas.microsoft.com/office/powerpoint/2010/main" val="2396446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Inheritance</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r>
              <a:rPr lang="en-US" sz="2000" b="1">
                <a:solidFill>
                  <a:srgbClr val="000000"/>
                </a:solidFill>
              </a:rPr>
              <a:t>Polymorphism</a:t>
            </a:r>
          </a:p>
          <a:p>
            <a:pPr eaLnBrk="1" hangingPunct="1"/>
            <a:endParaRPr lang="en-US" sz="2000">
              <a:solidFill>
                <a:srgbClr val="000000"/>
              </a:solidFill>
            </a:endParaRPr>
          </a:p>
        </p:txBody>
      </p:sp>
      <p:sp>
        <p:nvSpPr>
          <p:cNvPr id="8" name="Rounded Rectangle 7"/>
          <p:cNvSpPr/>
          <p:nvPr/>
        </p:nvSpPr>
        <p:spPr>
          <a:xfrm>
            <a:off x="3857620" y="1142984"/>
            <a:ext cx="5214942" cy="92869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The procedure in which one class inherits the attributes and methods of another class (Parent class).</a:t>
            </a:r>
          </a:p>
        </p:txBody>
      </p:sp>
      <p:sp>
        <p:nvSpPr>
          <p:cNvPr id="5" name="Rounded Rectangle 4"/>
          <p:cNvSpPr/>
          <p:nvPr/>
        </p:nvSpPr>
        <p:spPr>
          <a:xfrm>
            <a:off x="4214842" y="2643182"/>
            <a:ext cx="4929158" cy="7143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Ability of the object in belonging to different types with specific </a:t>
            </a:r>
            <a:r>
              <a:rPr lang="en-IN" err="1">
                <a:solidFill>
                  <a:srgbClr val="000000"/>
                </a:solidFill>
              </a:rPr>
              <a:t>behavior</a:t>
            </a:r>
            <a:r>
              <a:rPr lang="en-IN">
                <a:solidFill>
                  <a:srgbClr val="000000"/>
                </a:solidFill>
              </a:rPr>
              <a:t> of each type.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Polymorphism</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buNone/>
            </a:pPr>
            <a:endParaRPr lang="en-US" sz="2000">
              <a:solidFill>
                <a:srgbClr val="000000"/>
              </a:solidFill>
            </a:endParaRPr>
          </a:p>
        </p:txBody>
      </p:sp>
      <p:pic>
        <p:nvPicPr>
          <p:cNvPr id="12290" name="Picture 2"/>
          <p:cNvPicPr>
            <a:picLocks noChangeAspect="1" noChangeArrowheads="1"/>
          </p:cNvPicPr>
          <p:nvPr/>
        </p:nvPicPr>
        <p:blipFill>
          <a:blip r:embed="rId4"/>
          <a:srcRect/>
          <a:stretch>
            <a:fillRect/>
          </a:stretch>
        </p:blipFill>
        <p:spPr bwMode="auto">
          <a:xfrm>
            <a:off x="2000232" y="1071546"/>
            <a:ext cx="6145586" cy="2428892"/>
          </a:xfrm>
          <a:prstGeom prst="rect">
            <a:avLst/>
          </a:prstGeom>
          <a:noFill/>
          <a:ln w="9525">
            <a:noFill/>
            <a:miter lim="800000"/>
            <a:headEnd/>
            <a:tailEnd/>
          </a:ln>
          <a:effectLst/>
        </p:spPr>
      </p:pic>
      <p:pic>
        <p:nvPicPr>
          <p:cNvPr id="12291" name="Picture 3"/>
          <p:cNvPicPr>
            <a:picLocks noChangeAspect="1" noChangeArrowheads="1"/>
          </p:cNvPicPr>
          <p:nvPr/>
        </p:nvPicPr>
        <p:blipFill>
          <a:blip r:embed="rId5"/>
          <a:srcRect/>
          <a:stretch>
            <a:fillRect/>
          </a:stretch>
        </p:blipFill>
        <p:spPr bwMode="auto">
          <a:xfrm>
            <a:off x="2000232" y="3000372"/>
            <a:ext cx="5072098" cy="1272997"/>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Polymorphism</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buNone/>
            </a:pPr>
            <a:endParaRPr lang="en-US" sz="2000">
              <a:solidFill>
                <a:srgbClr val="000000"/>
              </a:solidFill>
            </a:endParaRPr>
          </a:p>
        </p:txBody>
      </p:sp>
      <p:pic>
        <p:nvPicPr>
          <p:cNvPr id="13314" name="Picture 2"/>
          <p:cNvPicPr>
            <a:picLocks noChangeAspect="1" noChangeArrowheads="1"/>
          </p:cNvPicPr>
          <p:nvPr/>
        </p:nvPicPr>
        <p:blipFill>
          <a:blip r:embed="rId4"/>
          <a:srcRect/>
          <a:stretch>
            <a:fillRect/>
          </a:stretch>
        </p:blipFill>
        <p:spPr bwMode="auto">
          <a:xfrm>
            <a:off x="1857356" y="4649740"/>
            <a:ext cx="2357454" cy="2082074"/>
          </a:xfrm>
          <a:prstGeom prst="rect">
            <a:avLst/>
          </a:prstGeom>
          <a:noFill/>
          <a:ln w="9525">
            <a:noFill/>
            <a:miter lim="800000"/>
            <a:headEnd/>
            <a:tailEnd/>
          </a:ln>
          <a:effectLst/>
        </p:spPr>
      </p:pic>
      <p:pic>
        <p:nvPicPr>
          <p:cNvPr id="13315" name="Picture 3"/>
          <p:cNvPicPr>
            <a:picLocks noChangeAspect="1" noChangeArrowheads="1"/>
          </p:cNvPicPr>
          <p:nvPr/>
        </p:nvPicPr>
        <p:blipFill>
          <a:blip r:embed="rId5"/>
          <a:srcRect/>
          <a:stretch>
            <a:fillRect/>
          </a:stretch>
        </p:blipFill>
        <p:spPr bwMode="auto">
          <a:xfrm>
            <a:off x="1857356" y="3571876"/>
            <a:ext cx="3571900" cy="1078064"/>
          </a:xfrm>
          <a:prstGeom prst="rect">
            <a:avLst/>
          </a:prstGeom>
          <a:noFill/>
          <a:ln w="9525">
            <a:noFill/>
            <a:miter lim="800000"/>
            <a:headEnd/>
            <a:tailEnd/>
          </a:ln>
          <a:effectLst/>
        </p:spPr>
      </p:pic>
      <p:pic>
        <p:nvPicPr>
          <p:cNvPr id="13316" name="Picture 4"/>
          <p:cNvPicPr>
            <a:picLocks noChangeAspect="1" noChangeArrowheads="1"/>
          </p:cNvPicPr>
          <p:nvPr/>
        </p:nvPicPr>
        <p:blipFill>
          <a:blip r:embed="rId6"/>
          <a:srcRect/>
          <a:stretch>
            <a:fillRect/>
          </a:stretch>
        </p:blipFill>
        <p:spPr bwMode="auto">
          <a:xfrm>
            <a:off x="1857356" y="928669"/>
            <a:ext cx="3500462" cy="2606727"/>
          </a:xfrm>
          <a:prstGeom prst="rect">
            <a:avLst/>
          </a:prstGeom>
          <a:noFill/>
          <a:ln w="9525">
            <a:noFill/>
            <a:miter lim="800000"/>
            <a:headEnd/>
            <a:tailEnd/>
          </a:ln>
          <a:effectLst/>
        </p:spPr>
      </p:pic>
      <p:pic>
        <p:nvPicPr>
          <p:cNvPr id="13318" name="Picture 6"/>
          <p:cNvPicPr>
            <a:picLocks noChangeAspect="1" noChangeArrowheads="1"/>
          </p:cNvPicPr>
          <p:nvPr/>
        </p:nvPicPr>
        <p:blipFill>
          <a:blip r:embed="rId7"/>
          <a:srcRect/>
          <a:stretch>
            <a:fillRect/>
          </a:stretch>
        </p:blipFill>
        <p:spPr bwMode="auto">
          <a:xfrm>
            <a:off x="2071670" y="1770051"/>
            <a:ext cx="2571768" cy="158751"/>
          </a:xfrm>
          <a:prstGeom prst="rect">
            <a:avLst/>
          </a:prstGeom>
          <a:noFill/>
          <a:ln w="9525">
            <a:noFill/>
            <a:miter lim="800000"/>
            <a:headEnd/>
            <a:tailEnd/>
          </a:ln>
          <a:effectLst/>
        </p:spPr>
      </p:pic>
      <p:pic>
        <p:nvPicPr>
          <p:cNvPr id="13319" name="Picture 7"/>
          <p:cNvPicPr>
            <a:picLocks noChangeAspect="1" noChangeArrowheads="1"/>
          </p:cNvPicPr>
          <p:nvPr/>
        </p:nvPicPr>
        <p:blipFill>
          <a:blip r:embed="rId8"/>
          <a:srcRect/>
          <a:stretch>
            <a:fillRect/>
          </a:stretch>
        </p:blipFill>
        <p:spPr bwMode="auto">
          <a:xfrm>
            <a:off x="2071670" y="2919180"/>
            <a:ext cx="2714644" cy="152630"/>
          </a:xfrm>
          <a:prstGeom prst="rect">
            <a:avLst/>
          </a:prstGeom>
          <a:noFill/>
          <a:ln w="9525">
            <a:noFill/>
            <a:miter lim="800000"/>
            <a:headEnd/>
            <a:tailEnd/>
          </a:ln>
          <a:effectLst/>
        </p:spPr>
      </p:pic>
      <p:pic>
        <p:nvPicPr>
          <p:cNvPr id="13320" name="Picture 8"/>
          <p:cNvPicPr>
            <a:picLocks noChangeAspect="1" noChangeArrowheads="1"/>
          </p:cNvPicPr>
          <p:nvPr/>
        </p:nvPicPr>
        <p:blipFill>
          <a:blip r:embed="rId9"/>
          <a:srcRect/>
          <a:stretch>
            <a:fillRect/>
          </a:stretch>
        </p:blipFill>
        <p:spPr bwMode="auto">
          <a:xfrm>
            <a:off x="2000232" y="3946534"/>
            <a:ext cx="2571768" cy="158100"/>
          </a:xfrm>
          <a:prstGeom prst="rect">
            <a:avLst/>
          </a:prstGeom>
          <a:noFill/>
          <a:ln w="9525">
            <a:noFill/>
            <a:miter lim="800000"/>
            <a:headEnd/>
            <a:tailEnd/>
          </a:ln>
          <a:effectLst/>
        </p:spPr>
      </p:pic>
      <p:pic>
        <p:nvPicPr>
          <p:cNvPr id="13321" name="Picture 9"/>
          <p:cNvPicPr>
            <a:picLocks noChangeAspect="1" noChangeArrowheads="1"/>
          </p:cNvPicPr>
          <p:nvPr/>
        </p:nvPicPr>
        <p:blipFill>
          <a:blip r:embed="rId10"/>
          <a:srcRect/>
          <a:stretch>
            <a:fillRect/>
          </a:stretch>
        </p:blipFill>
        <p:spPr bwMode="auto">
          <a:xfrm>
            <a:off x="2214546" y="5730766"/>
            <a:ext cx="1714512" cy="378003"/>
          </a:xfrm>
          <a:prstGeom prst="rect">
            <a:avLst/>
          </a:prstGeom>
          <a:noFill/>
          <a:ln w="9525">
            <a:noFill/>
            <a:miter lim="800000"/>
            <a:headEnd/>
            <a:tailEnd/>
          </a:ln>
          <a:effectLst/>
        </p:spPr>
      </p:pic>
      <p:pic>
        <p:nvPicPr>
          <p:cNvPr id="13322" name="Picture 10"/>
          <p:cNvPicPr>
            <a:picLocks noChangeAspect="1" noChangeArrowheads="1"/>
          </p:cNvPicPr>
          <p:nvPr/>
        </p:nvPicPr>
        <p:blipFill>
          <a:blip r:embed="rId11"/>
          <a:srcRect/>
          <a:stretch>
            <a:fillRect/>
          </a:stretch>
        </p:blipFill>
        <p:spPr bwMode="auto">
          <a:xfrm>
            <a:off x="4286248" y="5929330"/>
            <a:ext cx="4700621" cy="428628"/>
          </a:xfrm>
          <a:prstGeom prst="rect">
            <a:avLst/>
          </a:prstGeom>
          <a:noFill/>
          <a:ln w="9525">
            <a:noFill/>
            <a:miter lim="800000"/>
            <a:headEnd/>
            <a:tailEnd/>
          </a:ln>
          <a:effectLst/>
        </p:spPr>
      </p:pic>
      <p:pic>
        <p:nvPicPr>
          <p:cNvPr id="13323" name="Picture 11"/>
          <p:cNvPicPr>
            <a:picLocks noChangeAspect="1" noChangeArrowheads="1"/>
          </p:cNvPicPr>
          <p:nvPr/>
        </p:nvPicPr>
        <p:blipFill>
          <a:blip r:embed="rId12"/>
          <a:srcRect/>
          <a:stretch>
            <a:fillRect/>
          </a:stretch>
        </p:blipFill>
        <p:spPr bwMode="auto">
          <a:xfrm>
            <a:off x="2214546" y="5727931"/>
            <a:ext cx="1643074" cy="38244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Inheritance</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r>
              <a:rPr lang="en-US" sz="2000" b="1">
                <a:solidFill>
                  <a:srgbClr val="000000"/>
                </a:solidFill>
              </a:rPr>
              <a:t>Polymorphism</a:t>
            </a:r>
          </a:p>
          <a:p>
            <a:pPr eaLnBrk="1" hangingPunct="1"/>
            <a:endParaRPr lang="en-US" sz="2000">
              <a:solidFill>
                <a:srgbClr val="000000"/>
              </a:solidFill>
            </a:endParaRPr>
          </a:p>
          <a:p>
            <a:pPr eaLnBrk="1" hangingPunct="1"/>
            <a:endParaRPr lang="en-US" sz="2000">
              <a:solidFill>
                <a:srgbClr val="000000"/>
              </a:solidFill>
            </a:endParaRPr>
          </a:p>
          <a:p>
            <a:pPr eaLnBrk="1" hangingPunct="1"/>
            <a:r>
              <a:rPr lang="en-US" sz="2000" b="1">
                <a:solidFill>
                  <a:srgbClr val="000000"/>
                </a:solidFill>
              </a:rPr>
              <a:t>Abstraction</a:t>
            </a:r>
          </a:p>
        </p:txBody>
      </p:sp>
      <p:sp>
        <p:nvSpPr>
          <p:cNvPr id="8" name="Rounded Rectangle 7"/>
          <p:cNvSpPr/>
          <p:nvPr/>
        </p:nvSpPr>
        <p:spPr>
          <a:xfrm>
            <a:off x="3857620" y="1142984"/>
            <a:ext cx="5214942" cy="92869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The procedure in which one class inherits the attributes and methods of another class (Parent class).</a:t>
            </a:r>
          </a:p>
        </p:txBody>
      </p:sp>
      <p:sp>
        <p:nvSpPr>
          <p:cNvPr id="5" name="Rounded Rectangle 4"/>
          <p:cNvSpPr/>
          <p:nvPr/>
        </p:nvSpPr>
        <p:spPr>
          <a:xfrm>
            <a:off x="4214842" y="2643182"/>
            <a:ext cx="4929158" cy="7143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Ability of the object in belonging to different types with specific </a:t>
            </a:r>
            <a:r>
              <a:rPr lang="en-IN" err="1">
                <a:solidFill>
                  <a:srgbClr val="000000"/>
                </a:solidFill>
              </a:rPr>
              <a:t>behavior</a:t>
            </a:r>
            <a:r>
              <a:rPr lang="en-IN">
                <a:solidFill>
                  <a:srgbClr val="000000"/>
                </a:solidFill>
              </a:rPr>
              <a:t> of each type. </a:t>
            </a:r>
          </a:p>
        </p:txBody>
      </p:sp>
      <p:sp>
        <p:nvSpPr>
          <p:cNvPr id="6" name="Rounded Rectangle 5"/>
          <p:cNvSpPr/>
          <p:nvPr/>
        </p:nvSpPr>
        <p:spPr>
          <a:xfrm>
            <a:off x="3929058" y="3786190"/>
            <a:ext cx="5214942" cy="92869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Used to hide certain details and only show essential features of the object (deals with outside view of the object).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Abstract class and pure virtual method</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buNone/>
            </a:pPr>
            <a:endParaRPr lang="en-US" sz="2000">
              <a:solidFill>
                <a:srgbClr val="000000"/>
              </a:solidFill>
            </a:endParaRPr>
          </a:p>
        </p:txBody>
      </p:sp>
      <p:pic>
        <p:nvPicPr>
          <p:cNvPr id="14338" name="Picture 2"/>
          <p:cNvPicPr>
            <a:picLocks noChangeAspect="1" noChangeArrowheads="1"/>
          </p:cNvPicPr>
          <p:nvPr/>
        </p:nvPicPr>
        <p:blipFill>
          <a:blip r:embed="rId4"/>
          <a:srcRect/>
          <a:stretch>
            <a:fillRect/>
          </a:stretch>
        </p:blipFill>
        <p:spPr bwMode="auto">
          <a:xfrm>
            <a:off x="1928794" y="1214422"/>
            <a:ext cx="5357850" cy="1563438"/>
          </a:xfrm>
          <a:prstGeom prst="rect">
            <a:avLst/>
          </a:prstGeom>
          <a:noFill/>
          <a:ln w="9525">
            <a:noFill/>
            <a:miter lim="800000"/>
            <a:headEnd/>
            <a:tailEnd/>
          </a:ln>
          <a:effectLst/>
        </p:spPr>
      </p:pic>
      <p:pic>
        <p:nvPicPr>
          <p:cNvPr id="14339" name="Picture 3"/>
          <p:cNvPicPr>
            <a:picLocks noChangeAspect="1" noChangeArrowheads="1"/>
          </p:cNvPicPr>
          <p:nvPr/>
        </p:nvPicPr>
        <p:blipFill>
          <a:blip r:embed="rId5"/>
          <a:srcRect/>
          <a:stretch>
            <a:fillRect/>
          </a:stretch>
        </p:blipFill>
        <p:spPr bwMode="auto">
          <a:xfrm>
            <a:off x="1857356" y="2643182"/>
            <a:ext cx="6988422" cy="1928826"/>
          </a:xfrm>
          <a:prstGeom prst="rect">
            <a:avLst/>
          </a:prstGeom>
          <a:noFill/>
          <a:ln w="9525">
            <a:noFill/>
            <a:miter lim="800000"/>
            <a:headEnd/>
            <a:tailEnd/>
          </a:ln>
          <a:effectLst/>
        </p:spPr>
      </p:pic>
      <p:pic>
        <p:nvPicPr>
          <p:cNvPr id="14340" name="Picture 4"/>
          <p:cNvPicPr>
            <a:picLocks noChangeAspect="1" noChangeArrowheads="1"/>
          </p:cNvPicPr>
          <p:nvPr/>
        </p:nvPicPr>
        <p:blipFill>
          <a:blip r:embed="rId6"/>
          <a:srcRect/>
          <a:stretch>
            <a:fillRect/>
          </a:stretch>
        </p:blipFill>
        <p:spPr bwMode="auto">
          <a:xfrm>
            <a:off x="1857356" y="4666932"/>
            <a:ext cx="5143536" cy="169102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OOPS</a:t>
            </a:r>
            <a:r>
              <a:rPr kumimoji="0" lang="en-US" sz="2800" b="1" i="0" u="none" strike="noStrike" kern="0" cap="none" spc="0" normalizeH="0" noProof="0">
                <a:ln>
                  <a:noFill/>
                </a:ln>
                <a:solidFill>
                  <a:srgbClr val="000000"/>
                </a:solidFill>
                <a:effectLst/>
                <a:uLnTx/>
                <a:uFillTx/>
                <a:latin typeface="+mj-lt"/>
                <a:ea typeface="+mj-ea"/>
                <a:cs typeface="+mj-cs"/>
              </a:rPr>
              <a:t> – Pure virtual function</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2050" name="Picture 2"/>
          <p:cNvPicPr>
            <a:picLocks noGrp="1" noChangeAspect="1" noChangeArrowheads="1"/>
          </p:cNvPicPr>
          <p:nvPr>
            <p:ph idx="1"/>
          </p:nvPr>
        </p:nvPicPr>
        <p:blipFill>
          <a:blip r:embed="rId4"/>
          <a:srcRect/>
          <a:stretch>
            <a:fillRect/>
          </a:stretch>
        </p:blipFill>
        <p:spPr bwMode="auto">
          <a:xfrm>
            <a:off x="1857387" y="2446223"/>
            <a:ext cx="7215207" cy="241153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Parameterization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Parameterization</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sp>
        <p:nvSpPr>
          <p:cNvPr id="12" name="Rounded Rectangle 11"/>
          <p:cNvSpPr/>
          <p:nvPr/>
        </p:nvSpPr>
        <p:spPr>
          <a:xfrm>
            <a:off x="4500562" y="1500174"/>
            <a:ext cx="4643438" cy="7143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Writing code that can be reused across wide range of applications. </a:t>
            </a:r>
          </a:p>
        </p:txBody>
      </p:sp>
      <p:pic>
        <p:nvPicPr>
          <p:cNvPr id="6" name="Picture 2"/>
          <p:cNvPicPr>
            <a:picLocks noChangeAspect="1" noChangeArrowheads="1"/>
          </p:cNvPicPr>
          <p:nvPr/>
        </p:nvPicPr>
        <p:blipFill>
          <a:blip r:embed="rId4"/>
          <a:srcRect/>
          <a:stretch>
            <a:fillRect/>
          </a:stretch>
        </p:blipFill>
        <p:spPr bwMode="auto">
          <a:xfrm>
            <a:off x="1928794" y="3214686"/>
            <a:ext cx="6929486" cy="314327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Inheritance</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sp>
        <p:nvSpPr>
          <p:cNvPr id="8" name="Rounded Rectangle 7"/>
          <p:cNvSpPr/>
          <p:nvPr/>
        </p:nvSpPr>
        <p:spPr>
          <a:xfrm>
            <a:off x="3857620" y="1142984"/>
            <a:ext cx="5214942" cy="92869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The procedure in which one class inherits the attributes and methods of another class (Parent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Parameterization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Parameterization</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sp>
        <p:nvSpPr>
          <p:cNvPr id="12" name="Rounded Rectangle 11"/>
          <p:cNvSpPr/>
          <p:nvPr/>
        </p:nvSpPr>
        <p:spPr>
          <a:xfrm>
            <a:off x="4500562" y="1500174"/>
            <a:ext cx="4643438" cy="7143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Writing code that can be reused across wide range of applications. </a:t>
            </a:r>
          </a:p>
        </p:txBody>
      </p:sp>
      <p:pic>
        <p:nvPicPr>
          <p:cNvPr id="6" name="Picture 2"/>
          <p:cNvPicPr>
            <a:picLocks noChangeAspect="1" noChangeArrowheads="1"/>
          </p:cNvPicPr>
          <p:nvPr/>
        </p:nvPicPr>
        <p:blipFill>
          <a:blip r:embed="rId4"/>
          <a:srcRect/>
          <a:stretch>
            <a:fillRect/>
          </a:stretch>
        </p:blipFill>
        <p:spPr bwMode="auto">
          <a:xfrm>
            <a:off x="1928794" y="3214686"/>
            <a:ext cx="6929486" cy="3143273"/>
          </a:xfrm>
          <a:prstGeom prst="rect">
            <a:avLst/>
          </a:prstGeom>
          <a:noFill/>
          <a:ln w="9525">
            <a:noFill/>
            <a:miter lim="800000"/>
            <a:headEnd/>
            <a:tailEnd/>
          </a:ln>
          <a:effectLst/>
        </p:spPr>
      </p:pic>
    </p:spTree>
    <p:extLst>
      <p:ext uri="{BB962C8B-B14F-4D97-AF65-F5344CB8AC3E}">
        <p14:creationId xmlns:p14="http://schemas.microsoft.com/office/powerpoint/2010/main" val="125225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1029" name="Picture 5"/>
          <p:cNvPicPr>
            <a:picLocks noChangeAspect="1" noChangeArrowheads="1"/>
          </p:cNvPicPr>
          <p:nvPr/>
        </p:nvPicPr>
        <p:blipFill>
          <a:blip r:embed="rId4"/>
          <a:srcRect/>
          <a:stretch>
            <a:fillRect/>
          </a:stretch>
        </p:blipFill>
        <p:spPr bwMode="auto">
          <a:xfrm>
            <a:off x="2000232" y="558154"/>
            <a:ext cx="4786346" cy="594268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4071934" y="3143248"/>
            <a:ext cx="4777996" cy="1785950"/>
          </a:xfrm>
          <a:prstGeom prst="rect">
            <a:avLst/>
          </a:prstGeom>
          <a:noFill/>
          <a:ln w="9525">
            <a:solidFill>
              <a:srgbClr val="00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1027" name="Picture 3"/>
          <p:cNvPicPr>
            <a:picLocks noChangeAspect="1" noChangeArrowheads="1"/>
          </p:cNvPicPr>
          <p:nvPr/>
        </p:nvPicPr>
        <p:blipFill>
          <a:blip r:embed="rId4"/>
          <a:srcRect/>
          <a:stretch>
            <a:fillRect/>
          </a:stretch>
        </p:blipFill>
        <p:spPr bwMode="auto">
          <a:xfrm>
            <a:off x="1785918" y="1"/>
            <a:ext cx="7358082" cy="6858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643570" y="2614612"/>
            <a:ext cx="3500430" cy="81438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Parameterization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2050" name="Picture 2"/>
          <p:cNvPicPr>
            <a:picLocks noChangeAspect="1" noChangeArrowheads="1"/>
          </p:cNvPicPr>
          <p:nvPr/>
        </p:nvPicPr>
        <p:blipFill>
          <a:blip r:embed="rId4"/>
          <a:srcRect/>
          <a:stretch>
            <a:fillRect/>
          </a:stretch>
        </p:blipFill>
        <p:spPr bwMode="auto">
          <a:xfrm>
            <a:off x="2000232" y="1000107"/>
            <a:ext cx="3643338" cy="4330367"/>
          </a:xfrm>
          <a:prstGeom prst="rect">
            <a:avLst/>
          </a:prstGeom>
          <a:noFill/>
          <a:ln w="9525">
            <a:solidFill>
              <a:srgbClr val="000000"/>
            </a:solid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1928794" y="5500702"/>
            <a:ext cx="6858048" cy="857256"/>
          </a:xfrm>
          <a:prstGeom prst="rect">
            <a:avLst/>
          </a:prstGeom>
          <a:noFill/>
          <a:ln w="9525">
            <a:solidFill>
              <a:srgbClr val="00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Parameterization </a:t>
            </a:r>
          </a:p>
        </p:txBody>
      </p:sp>
      <p:sp>
        <p:nvSpPr>
          <p:cNvPr id="5123" name="Rectangle 3"/>
          <p:cNvSpPr>
            <a:spLocks noGrp="1" noChangeArrowheads="1"/>
          </p:cNvSpPr>
          <p:nvPr>
            <p:ph type="body" idx="1"/>
          </p:nvPr>
        </p:nvSpPr>
        <p:spPr>
          <a:xfrm>
            <a:off x="1908175" y="909638"/>
            <a:ext cx="7056438" cy="5832475"/>
          </a:xfrm>
        </p:spPr>
        <p:txBody>
          <a:bodyPr/>
          <a:lstStyle/>
          <a:p>
            <a:pPr algn="just" eaLnBrk="1" hangingPunct="1">
              <a:buNone/>
            </a:pPr>
            <a:r>
              <a:rPr lang="en-US" sz="2400">
                <a:solidFill>
                  <a:srgbClr val="000000"/>
                </a:solidFill>
              </a:rPr>
              <a:t>	If a class A is parameterized with a data type B, A is called template class. Once an object of A is created, B is replaced by an actual data type. </a:t>
            </a:r>
          </a:p>
          <a:p>
            <a:pPr eaLnBrk="1" hangingPunct="1">
              <a:buNone/>
            </a:pPr>
            <a:endParaRPr lang="en-US" sz="2400">
              <a:solidFill>
                <a:srgbClr val="000000"/>
              </a:solidFill>
            </a:endParaRPr>
          </a:p>
          <a:p>
            <a:pPr eaLnBrk="1" hangingPunct="1">
              <a:buNone/>
            </a:pPr>
            <a:endParaRPr lang="en-US" sz="2400">
              <a:solidFill>
                <a:srgbClr val="000000"/>
              </a:solidFill>
            </a:endParaRPr>
          </a:p>
          <a:p>
            <a:pPr algn="just" eaLnBrk="1" hangingPunct="1">
              <a:buNone/>
            </a:pPr>
            <a:r>
              <a:rPr lang="en-US" sz="2400">
                <a:solidFill>
                  <a:srgbClr val="000000"/>
                </a:solidFill>
              </a:rPr>
              <a:t>	This allows the definition of an actual class based on the template specified for A and the actual data type.</a:t>
            </a:r>
          </a:p>
        </p:txBody>
      </p:sp>
      <p:sp>
        <p:nvSpPr>
          <p:cNvPr id="6" name="Rectangle 5"/>
          <p:cNvSpPr/>
          <p:nvPr/>
        </p:nvSpPr>
        <p:spPr>
          <a:xfrm>
            <a:off x="2143108" y="857232"/>
            <a:ext cx="6929454" cy="142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143108" y="2786058"/>
            <a:ext cx="6929454" cy="142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Extending Parameterized Class</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3074" name="Picture 2"/>
          <p:cNvPicPr>
            <a:picLocks noChangeAspect="1" noChangeArrowheads="1"/>
          </p:cNvPicPr>
          <p:nvPr/>
        </p:nvPicPr>
        <p:blipFill>
          <a:blip r:embed="rId4"/>
          <a:srcRect/>
          <a:stretch>
            <a:fillRect/>
          </a:stretch>
        </p:blipFill>
        <p:spPr bwMode="auto">
          <a:xfrm>
            <a:off x="2071670" y="1340366"/>
            <a:ext cx="6858048" cy="1517130"/>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1928794" y="3441431"/>
            <a:ext cx="6500858" cy="8448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a:off x="2000232" y="4786322"/>
            <a:ext cx="6429420" cy="89438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r>
              <a:rPr lang="en-US" sz="2200" b="1">
                <a:solidFill>
                  <a:srgbClr val="000000"/>
                </a:solidFill>
                <a:latin typeface="Times New Roman" pitchFamily="18" charset="0"/>
                <a:cs typeface="Times New Roman" pitchFamily="18" charset="0"/>
              </a:rPr>
              <a:t>Parameterization</a:t>
            </a: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r>
              <a:rPr lang="en-US" sz="2000" b="1">
                <a:solidFill>
                  <a:srgbClr val="000000"/>
                </a:solidFill>
              </a:rPr>
              <a:t>Encapsulation</a:t>
            </a:r>
          </a:p>
          <a:p>
            <a:pPr eaLnBrk="1" hangingPunct="1"/>
            <a:endParaRPr lang="en-US" sz="2000">
              <a:solidFill>
                <a:srgbClr val="000000"/>
              </a:solidFill>
            </a:endParaRPr>
          </a:p>
        </p:txBody>
      </p:sp>
      <p:sp>
        <p:nvSpPr>
          <p:cNvPr id="12" name="Rounded Rectangle 11"/>
          <p:cNvSpPr/>
          <p:nvPr/>
        </p:nvSpPr>
        <p:spPr>
          <a:xfrm>
            <a:off x="4500562" y="1500174"/>
            <a:ext cx="4643438" cy="7143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Writing code that can be reused across wide range of applications. </a:t>
            </a:r>
          </a:p>
        </p:txBody>
      </p:sp>
      <p:sp>
        <p:nvSpPr>
          <p:cNvPr id="7" name="Rounded Rectangle 6"/>
          <p:cNvSpPr/>
          <p:nvPr/>
        </p:nvSpPr>
        <p:spPr>
          <a:xfrm>
            <a:off x="4214842" y="3071810"/>
            <a:ext cx="4929158" cy="12144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000000"/>
                </a:solidFill>
              </a:rPr>
              <a:t>Separates an object’s state from its </a:t>
            </a:r>
            <a:r>
              <a:rPr lang="en-IN" err="1">
                <a:solidFill>
                  <a:srgbClr val="000000"/>
                </a:solidFill>
              </a:rPr>
              <a:t>behavior</a:t>
            </a:r>
            <a:r>
              <a:rPr lang="en-IN">
                <a:solidFill>
                  <a:srgbClr val="000000"/>
                </a:solidFill>
              </a:rPr>
              <a:t>. Helps in hiding an object’s data describing its state from further modification by external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4098" name="Picture 2"/>
          <p:cNvPicPr>
            <a:picLocks noChangeAspect="1" noChangeArrowheads="1"/>
          </p:cNvPicPr>
          <p:nvPr/>
        </p:nvPicPr>
        <p:blipFill>
          <a:blip r:embed="rId4"/>
          <a:srcRect/>
          <a:stretch>
            <a:fillRect/>
          </a:stretch>
        </p:blipFill>
        <p:spPr bwMode="auto">
          <a:xfrm>
            <a:off x="1928794" y="785794"/>
            <a:ext cx="3429024" cy="5275422"/>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2000232" y="5923415"/>
            <a:ext cx="6215106" cy="791733"/>
          </a:xfrm>
          <a:prstGeom prst="rect">
            <a:avLst/>
          </a:prstGeom>
          <a:noFill/>
          <a:ln w="9525">
            <a:solidFill>
              <a:srgbClr val="00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2" name="Picture 2"/>
          <p:cNvPicPr>
            <a:picLocks noChangeAspect="1" noChangeArrowheads="1"/>
          </p:cNvPicPr>
          <p:nvPr/>
        </p:nvPicPr>
        <p:blipFill>
          <a:blip r:embed="rId4"/>
          <a:srcRect/>
          <a:stretch>
            <a:fillRect/>
          </a:stretch>
        </p:blipFill>
        <p:spPr bwMode="auto">
          <a:xfrm>
            <a:off x="2071670" y="960933"/>
            <a:ext cx="2571768" cy="5682777"/>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6147" name="Picture 3"/>
          <p:cNvPicPr>
            <a:picLocks noChangeAspect="1" noChangeArrowheads="1"/>
          </p:cNvPicPr>
          <p:nvPr/>
        </p:nvPicPr>
        <p:blipFill>
          <a:blip r:embed="rId4"/>
          <a:srcRect/>
          <a:stretch>
            <a:fillRect/>
          </a:stretch>
        </p:blipFill>
        <p:spPr bwMode="auto">
          <a:xfrm>
            <a:off x="1928794" y="926134"/>
            <a:ext cx="4000528" cy="3574436"/>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1928795" y="4929198"/>
            <a:ext cx="6357982" cy="652770"/>
          </a:xfrm>
          <a:prstGeom prst="rect">
            <a:avLst/>
          </a:prstGeom>
          <a:noFill/>
          <a:ln w="9525">
            <a:solidFill>
              <a:srgbClr val="00000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Inheritance</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2" name="Picture 2"/>
          <p:cNvPicPr>
            <a:picLocks noChangeAspect="1" noChangeArrowheads="1"/>
          </p:cNvPicPr>
          <p:nvPr/>
        </p:nvPicPr>
        <p:blipFill>
          <a:blip r:embed="rId4"/>
          <a:srcRect/>
          <a:stretch>
            <a:fillRect/>
          </a:stretch>
        </p:blipFill>
        <p:spPr bwMode="auto">
          <a:xfrm>
            <a:off x="1857356" y="1571612"/>
            <a:ext cx="7255019" cy="3357586"/>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000">
              <a:solidFill>
                <a:srgbClr val="000000"/>
              </a:solidFill>
            </a:endParaRPr>
          </a:p>
        </p:txBody>
      </p:sp>
      <p:pic>
        <p:nvPicPr>
          <p:cNvPr id="7170" name="Picture 2"/>
          <p:cNvPicPr>
            <a:picLocks noChangeAspect="1" noChangeArrowheads="1"/>
          </p:cNvPicPr>
          <p:nvPr/>
        </p:nvPicPr>
        <p:blipFill>
          <a:blip r:embed="rId4"/>
          <a:srcRect/>
          <a:stretch>
            <a:fillRect/>
          </a:stretch>
        </p:blipFill>
        <p:spPr bwMode="auto">
          <a:xfrm>
            <a:off x="1928794" y="928670"/>
            <a:ext cx="2747953" cy="2714644"/>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3000364" y="5786454"/>
            <a:ext cx="5953167" cy="357190"/>
          </a:xfrm>
          <a:prstGeom prst="rect">
            <a:avLst/>
          </a:prstGeom>
          <a:noFill/>
          <a:ln w="9525">
            <a:solidFill>
              <a:srgbClr val="000000"/>
            </a:solidFill>
            <a:miter lim="800000"/>
            <a:headEnd/>
            <a:tailEnd/>
          </a:ln>
          <a:effectLst/>
        </p:spPr>
      </p:pic>
      <p:pic>
        <p:nvPicPr>
          <p:cNvPr id="7171" name="Picture 3"/>
          <p:cNvPicPr>
            <a:picLocks noChangeAspect="1" noChangeArrowheads="1"/>
          </p:cNvPicPr>
          <p:nvPr/>
        </p:nvPicPr>
        <p:blipFill>
          <a:blip r:embed="rId6"/>
          <a:srcRect/>
          <a:stretch>
            <a:fillRect/>
          </a:stretch>
        </p:blipFill>
        <p:spPr bwMode="auto">
          <a:xfrm>
            <a:off x="5786446" y="785794"/>
            <a:ext cx="3000396" cy="436421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marL="0" indent="0" eaLnBrk="1" hangingPunct="1">
              <a:buNone/>
            </a:pPr>
            <a:r>
              <a:rPr lang="en-US" sz="1400">
                <a:solidFill>
                  <a:srgbClr val="000000"/>
                </a:solidFill>
              </a:rPr>
              <a:t>class Base;</a:t>
            </a:r>
          </a:p>
          <a:p>
            <a:pPr marL="0" indent="0">
              <a:buNone/>
            </a:pPr>
            <a:r>
              <a:rPr lang="en-US" sz="1400">
                <a:solidFill>
                  <a:srgbClr val="000000"/>
                </a:solidFill>
              </a:rPr>
              <a:t>    int </a:t>
            </a:r>
            <a:r>
              <a:rPr lang="en-US" sz="1400" err="1">
                <a:solidFill>
                  <a:srgbClr val="000000"/>
                </a:solidFill>
              </a:rPr>
              <a:t>private_var</a:t>
            </a:r>
            <a:r>
              <a:rPr lang="en-US" sz="1400">
                <a:solidFill>
                  <a:srgbClr val="000000"/>
                </a:solidFill>
              </a:rPr>
              <a:t> = 0; // Private variable</a:t>
            </a:r>
          </a:p>
          <a:p>
            <a:pPr marL="0" indent="0" eaLnBrk="1" hangingPunct="1">
              <a:buNone/>
            </a:pPr>
            <a:r>
              <a:rPr lang="en-US" sz="1400">
                <a:solidFill>
                  <a:srgbClr val="000000"/>
                </a:solidFill>
              </a:rPr>
              <a:t>    protected int </a:t>
            </a:r>
            <a:r>
              <a:rPr lang="en-US" sz="1400" err="1">
                <a:solidFill>
                  <a:srgbClr val="000000"/>
                </a:solidFill>
              </a:rPr>
              <a:t>protected_var</a:t>
            </a:r>
            <a:r>
              <a:rPr lang="en-US" sz="1400">
                <a:solidFill>
                  <a:srgbClr val="000000"/>
                </a:solidFill>
              </a:rPr>
              <a:t> = 1; // Protected variable</a:t>
            </a:r>
          </a:p>
          <a:p>
            <a:pPr marL="0" indent="0" eaLnBrk="1" hangingPunct="1">
              <a:buNone/>
            </a:pPr>
            <a:r>
              <a:rPr lang="en-US" sz="1400">
                <a:solidFill>
                  <a:srgbClr val="000000"/>
                </a:solidFill>
              </a:rPr>
              <a:t>  // Public function to display variables</a:t>
            </a:r>
          </a:p>
          <a:p>
            <a:pPr marL="0" indent="0" eaLnBrk="1" hangingPunct="1">
              <a:buNone/>
            </a:pPr>
            <a:r>
              <a:rPr lang="en-US" sz="1400">
                <a:solidFill>
                  <a:srgbClr val="000000"/>
                </a:solidFill>
              </a:rPr>
              <a:t>    function void display();</a:t>
            </a:r>
          </a:p>
          <a:p>
            <a:pPr marL="0" indent="0" eaLnBrk="1" hangingPunct="1">
              <a:buNone/>
            </a:pPr>
            <a:r>
              <a:rPr lang="en-US" sz="1400">
                <a:solidFill>
                  <a:srgbClr val="000000"/>
                </a:solidFill>
              </a:rPr>
              <a:t>        $display("Base Class: </a:t>
            </a:r>
            <a:r>
              <a:rPr lang="en-US" sz="1400" err="1">
                <a:solidFill>
                  <a:srgbClr val="000000"/>
                </a:solidFill>
              </a:rPr>
              <a:t>private_var</a:t>
            </a:r>
            <a:r>
              <a:rPr lang="en-US" sz="1400">
                <a:solidFill>
                  <a:srgbClr val="000000"/>
                </a:solidFill>
              </a:rPr>
              <a:t> = %0d, </a:t>
            </a:r>
            <a:r>
              <a:rPr lang="en-US" sz="1400" err="1">
                <a:solidFill>
                  <a:srgbClr val="000000"/>
                </a:solidFill>
              </a:rPr>
              <a:t>protected_var</a:t>
            </a:r>
            <a:r>
              <a:rPr lang="en-US" sz="1400">
                <a:solidFill>
                  <a:srgbClr val="000000"/>
                </a:solidFill>
              </a:rPr>
              <a:t> = %0d", </a:t>
            </a:r>
            <a:r>
              <a:rPr lang="en-US" sz="1400" err="1">
                <a:solidFill>
                  <a:srgbClr val="000000"/>
                </a:solidFill>
              </a:rPr>
              <a:t>private_var</a:t>
            </a:r>
            <a:r>
              <a:rPr lang="en-US" sz="1400">
                <a:solidFill>
                  <a:srgbClr val="000000"/>
                </a:solidFill>
              </a:rPr>
              <a:t>, </a:t>
            </a:r>
            <a:r>
              <a:rPr lang="en-US" sz="1400" err="1">
                <a:solidFill>
                  <a:srgbClr val="000000"/>
                </a:solidFill>
              </a:rPr>
              <a:t>protected_var</a:t>
            </a:r>
            <a:r>
              <a:rPr lang="en-US" sz="1400">
                <a:solidFill>
                  <a:srgbClr val="000000"/>
                </a:solidFill>
              </a:rPr>
              <a:t>);</a:t>
            </a:r>
          </a:p>
          <a:p>
            <a:pPr marL="0" indent="0" eaLnBrk="1" hangingPunct="1">
              <a:buNone/>
            </a:pPr>
            <a:r>
              <a:rPr lang="en-US" sz="1400">
                <a:solidFill>
                  <a:srgbClr val="000000"/>
                </a:solidFill>
              </a:rPr>
              <a:t>    </a:t>
            </a:r>
            <a:r>
              <a:rPr lang="en-US" sz="1400" err="1">
                <a:solidFill>
                  <a:srgbClr val="000000"/>
                </a:solidFill>
              </a:rPr>
              <a:t>endfunction</a:t>
            </a:r>
            <a:endParaRPr lang="en-US" sz="1400">
              <a:solidFill>
                <a:srgbClr val="000000"/>
              </a:solidFill>
            </a:endParaRPr>
          </a:p>
          <a:p>
            <a:pPr marL="0" indent="0" eaLnBrk="1" hangingPunct="1">
              <a:buNone/>
            </a:pPr>
            <a:r>
              <a:rPr lang="en-US" sz="1400" err="1">
                <a:solidFill>
                  <a:srgbClr val="000000"/>
                </a:solidFill>
              </a:rPr>
              <a:t>endclass</a:t>
            </a:r>
            <a:endParaRPr lang="en-US" sz="1400">
              <a:solidFill>
                <a:srgbClr val="000000"/>
              </a:solidFill>
            </a:endParaRPr>
          </a:p>
          <a:p>
            <a:pPr marL="0" indent="0" eaLnBrk="1" hangingPunct="1">
              <a:buNone/>
            </a:pPr>
            <a:endParaRPr lang="en-US" sz="1400">
              <a:solidFill>
                <a:srgbClr val="000000"/>
              </a:solidFill>
            </a:endParaRPr>
          </a:p>
          <a:p>
            <a:pPr marL="0" indent="0" eaLnBrk="1" hangingPunct="1">
              <a:buNone/>
            </a:pPr>
            <a:r>
              <a:rPr lang="en-US" sz="1400">
                <a:solidFill>
                  <a:srgbClr val="000000"/>
                </a:solidFill>
              </a:rPr>
              <a:t>class Derived extends Base;</a:t>
            </a:r>
          </a:p>
          <a:p>
            <a:pPr marL="0" indent="0" eaLnBrk="1" hangingPunct="1">
              <a:buNone/>
            </a:pPr>
            <a:r>
              <a:rPr lang="en-US" sz="1400">
                <a:solidFill>
                  <a:srgbClr val="000000"/>
                </a:solidFill>
              </a:rPr>
              <a:t>  // Function to modify </a:t>
            </a:r>
            <a:r>
              <a:rPr lang="en-US" sz="1400" err="1">
                <a:solidFill>
                  <a:srgbClr val="000000"/>
                </a:solidFill>
              </a:rPr>
              <a:t>protected_var</a:t>
            </a:r>
            <a:r>
              <a:rPr lang="en-US" sz="1400">
                <a:solidFill>
                  <a:srgbClr val="000000"/>
                </a:solidFill>
              </a:rPr>
              <a:t> from the subclass</a:t>
            </a:r>
          </a:p>
          <a:p>
            <a:pPr marL="0" indent="0" eaLnBrk="1" hangingPunct="1">
              <a:buNone/>
            </a:pPr>
            <a:r>
              <a:rPr lang="en-US" sz="1400">
                <a:solidFill>
                  <a:srgbClr val="000000"/>
                </a:solidFill>
              </a:rPr>
              <a:t>    function void </a:t>
            </a:r>
            <a:r>
              <a:rPr lang="en-US" sz="1400" err="1">
                <a:solidFill>
                  <a:srgbClr val="000000"/>
                </a:solidFill>
              </a:rPr>
              <a:t>modify_protected_var</a:t>
            </a:r>
            <a:r>
              <a:rPr lang="en-US" sz="1400">
                <a:solidFill>
                  <a:srgbClr val="000000"/>
                </a:solidFill>
              </a:rPr>
              <a:t>(int </a:t>
            </a:r>
            <a:r>
              <a:rPr lang="en-US" sz="1400" err="1">
                <a:solidFill>
                  <a:srgbClr val="000000"/>
                </a:solidFill>
              </a:rPr>
              <a:t>new_val</a:t>
            </a:r>
            <a:r>
              <a:rPr lang="en-US" sz="1400">
                <a:solidFill>
                  <a:srgbClr val="000000"/>
                </a:solidFill>
              </a:rPr>
              <a:t>);</a:t>
            </a:r>
          </a:p>
          <a:p>
            <a:pPr marL="0" indent="0" eaLnBrk="1" hangingPunct="1">
              <a:buNone/>
            </a:pPr>
            <a:r>
              <a:rPr lang="en-US" sz="1400">
                <a:solidFill>
                  <a:srgbClr val="000000"/>
                </a:solidFill>
              </a:rPr>
              <a:t>        </a:t>
            </a:r>
            <a:r>
              <a:rPr lang="en-US" sz="1400" err="1">
                <a:solidFill>
                  <a:srgbClr val="000000"/>
                </a:solidFill>
              </a:rPr>
              <a:t>protected_var</a:t>
            </a:r>
            <a:r>
              <a:rPr lang="en-US" sz="1400">
                <a:solidFill>
                  <a:srgbClr val="000000"/>
                </a:solidFill>
              </a:rPr>
              <a:t> = </a:t>
            </a:r>
            <a:r>
              <a:rPr lang="en-US" sz="1400" err="1">
                <a:solidFill>
                  <a:srgbClr val="000000"/>
                </a:solidFill>
              </a:rPr>
              <a:t>new_val</a:t>
            </a:r>
            <a:r>
              <a:rPr lang="en-US" sz="1400">
                <a:solidFill>
                  <a:srgbClr val="000000"/>
                </a:solidFill>
              </a:rPr>
              <a:t>;  // Can access </a:t>
            </a:r>
            <a:r>
              <a:rPr lang="en-US" sz="1400" err="1">
                <a:solidFill>
                  <a:srgbClr val="000000"/>
                </a:solidFill>
              </a:rPr>
              <a:t>protected_var</a:t>
            </a:r>
            <a:r>
              <a:rPr lang="en-US" sz="1400">
                <a:solidFill>
                  <a:srgbClr val="000000"/>
                </a:solidFill>
              </a:rPr>
              <a:t> because Derived is a subclass of Base</a:t>
            </a:r>
          </a:p>
          <a:p>
            <a:pPr marL="0" indent="0" eaLnBrk="1" hangingPunct="1">
              <a:buNone/>
            </a:pPr>
            <a:r>
              <a:rPr lang="en-US" sz="1400">
                <a:solidFill>
                  <a:srgbClr val="000000"/>
                </a:solidFill>
              </a:rPr>
              <a:t>    </a:t>
            </a:r>
            <a:r>
              <a:rPr lang="en-US" sz="1400" err="1">
                <a:solidFill>
                  <a:srgbClr val="000000"/>
                </a:solidFill>
              </a:rPr>
              <a:t>endfunction</a:t>
            </a:r>
            <a:endParaRPr lang="en-US" sz="1400">
              <a:solidFill>
                <a:srgbClr val="000000"/>
              </a:solidFill>
            </a:endParaRPr>
          </a:p>
          <a:p>
            <a:pPr eaLnBrk="1" hangingPunct="1"/>
            <a:endParaRPr lang="en-US" sz="1400">
              <a:solidFill>
                <a:srgbClr val="000000"/>
              </a:solidFill>
            </a:endParaRPr>
          </a:p>
          <a:p>
            <a:pPr marL="0" indent="0" eaLnBrk="1" hangingPunct="1">
              <a:buNone/>
            </a:pPr>
            <a:r>
              <a:rPr lang="en-US" sz="1400">
                <a:solidFill>
                  <a:srgbClr val="000000"/>
                </a:solidFill>
              </a:rPr>
              <a:t>    function void display();</a:t>
            </a:r>
          </a:p>
          <a:p>
            <a:pPr marL="0" indent="0" eaLnBrk="1" hangingPunct="1">
              <a:buNone/>
            </a:pPr>
            <a:r>
              <a:rPr lang="en-US" sz="1400">
                <a:solidFill>
                  <a:srgbClr val="000000"/>
                </a:solidFill>
              </a:rPr>
              <a:t>        $display("Derived Class: </a:t>
            </a:r>
            <a:r>
              <a:rPr lang="en-US" sz="1400" err="1">
                <a:solidFill>
                  <a:srgbClr val="000000"/>
                </a:solidFill>
              </a:rPr>
              <a:t>protected_var</a:t>
            </a:r>
            <a:r>
              <a:rPr lang="en-US" sz="1400">
                <a:solidFill>
                  <a:srgbClr val="000000"/>
                </a:solidFill>
              </a:rPr>
              <a:t> = %0d", </a:t>
            </a:r>
            <a:r>
              <a:rPr lang="en-US" sz="1400" err="1">
                <a:solidFill>
                  <a:srgbClr val="000000"/>
                </a:solidFill>
              </a:rPr>
              <a:t>protected_var</a:t>
            </a:r>
            <a:r>
              <a:rPr lang="en-US" sz="1400">
                <a:solidFill>
                  <a:srgbClr val="000000"/>
                </a:solidFill>
              </a:rPr>
              <a:t>);</a:t>
            </a:r>
          </a:p>
          <a:p>
            <a:pPr marL="0" indent="0" eaLnBrk="1" hangingPunct="1">
              <a:buNone/>
            </a:pPr>
            <a:r>
              <a:rPr lang="en-US" sz="1400">
                <a:solidFill>
                  <a:srgbClr val="000000"/>
                </a:solidFill>
              </a:rPr>
              <a:t>    </a:t>
            </a:r>
            <a:r>
              <a:rPr lang="en-US" sz="1400" err="1">
                <a:solidFill>
                  <a:srgbClr val="000000"/>
                </a:solidFill>
              </a:rPr>
              <a:t>endfunction</a:t>
            </a:r>
            <a:endParaRPr lang="en-US" sz="1400">
              <a:solidFill>
                <a:srgbClr val="000000"/>
              </a:solidFill>
            </a:endParaRPr>
          </a:p>
          <a:p>
            <a:pPr marL="0" indent="0" eaLnBrk="1" hangingPunct="1">
              <a:buNone/>
            </a:pPr>
            <a:r>
              <a:rPr lang="en-US" sz="1400" err="1">
                <a:solidFill>
                  <a:srgbClr val="000000"/>
                </a:solidFill>
              </a:rPr>
              <a:t>endclass</a:t>
            </a:r>
            <a:endParaRPr lang="en-US" sz="1400">
              <a:solidFill>
                <a:srgbClr val="000000"/>
              </a:solidFill>
            </a:endParaRPr>
          </a:p>
          <a:p>
            <a:pPr eaLnBrk="1" hangingPunct="1"/>
            <a:endParaRPr lang="en-US" sz="1400">
              <a:solidFill>
                <a:srgbClr val="000000"/>
              </a:solidFill>
            </a:endParaRPr>
          </a:p>
          <a:p>
            <a:pPr eaLnBrk="1" hangingPunct="1"/>
            <a:endParaRPr lang="en-US" sz="1400">
              <a:solidFill>
                <a:srgbClr val="000000"/>
              </a:solidFill>
            </a:endParaRPr>
          </a:p>
        </p:txBody>
      </p:sp>
    </p:spTree>
    <p:extLst>
      <p:ext uri="{BB962C8B-B14F-4D97-AF65-F5344CB8AC3E}">
        <p14:creationId xmlns:p14="http://schemas.microsoft.com/office/powerpoint/2010/main" val="2331327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Encapsulation</a:t>
            </a:r>
          </a:p>
        </p:txBody>
      </p:sp>
      <p:sp>
        <p:nvSpPr>
          <p:cNvPr id="5123" name="Rectangle 3"/>
          <p:cNvSpPr>
            <a:spLocks noGrp="1" noChangeArrowheads="1"/>
          </p:cNvSpPr>
          <p:nvPr>
            <p:ph type="body" idx="1"/>
          </p:nvPr>
        </p:nvSpPr>
        <p:spPr>
          <a:xfrm>
            <a:off x="1908175" y="909638"/>
            <a:ext cx="7056438" cy="5832475"/>
          </a:xfrm>
        </p:spPr>
        <p:txBody>
          <a:bodyPr/>
          <a:lstStyle/>
          <a:p>
            <a:pPr marL="0" indent="0" eaLnBrk="1" hangingPunct="1">
              <a:buNone/>
            </a:pPr>
            <a:r>
              <a:rPr lang="en-US" sz="1400">
                <a:solidFill>
                  <a:srgbClr val="000000"/>
                </a:solidFill>
              </a:rPr>
              <a:t>module test;</a:t>
            </a:r>
          </a:p>
          <a:p>
            <a:pPr marL="0" indent="0" eaLnBrk="1" hangingPunct="1">
              <a:buNone/>
            </a:pPr>
            <a:r>
              <a:rPr lang="en-US" sz="1400">
                <a:solidFill>
                  <a:srgbClr val="000000"/>
                </a:solidFill>
              </a:rPr>
              <a:t>    initial begin</a:t>
            </a:r>
          </a:p>
          <a:p>
            <a:pPr marL="0" indent="0" eaLnBrk="1" hangingPunct="1">
              <a:buNone/>
            </a:pPr>
            <a:r>
              <a:rPr lang="en-US" sz="1400">
                <a:solidFill>
                  <a:srgbClr val="000000"/>
                </a:solidFill>
              </a:rPr>
              <a:t>       Derived d = new();</a:t>
            </a:r>
          </a:p>
          <a:p>
            <a:pPr marL="0" indent="0" eaLnBrk="1" hangingPunct="1">
              <a:buNone/>
            </a:pPr>
            <a:r>
              <a:rPr lang="en-US" sz="1400">
                <a:solidFill>
                  <a:srgbClr val="000000"/>
                </a:solidFill>
              </a:rPr>
              <a:t>       </a:t>
            </a:r>
            <a:r>
              <a:rPr lang="en-US" sz="1400" err="1">
                <a:solidFill>
                  <a:srgbClr val="000000"/>
                </a:solidFill>
              </a:rPr>
              <a:t>d.display</a:t>
            </a:r>
            <a:r>
              <a:rPr lang="en-US" sz="1400">
                <a:solidFill>
                  <a:srgbClr val="000000"/>
                </a:solidFill>
              </a:rPr>
              <a:t>(); // Displays "Derived Class: </a:t>
            </a:r>
            <a:r>
              <a:rPr lang="en-US" sz="1400" err="1">
                <a:solidFill>
                  <a:srgbClr val="000000"/>
                </a:solidFill>
              </a:rPr>
              <a:t>protected_var</a:t>
            </a:r>
            <a:r>
              <a:rPr lang="en-US" sz="1400">
                <a:solidFill>
                  <a:srgbClr val="000000"/>
                </a:solidFill>
              </a:rPr>
              <a:t> = 1"</a:t>
            </a:r>
          </a:p>
          <a:p>
            <a:pPr marL="0" indent="0" eaLnBrk="1" hangingPunct="1">
              <a:buNone/>
            </a:pPr>
            <a:r>
              <a:rPr lang="en-US" sz="1400">
                <a:solidFill>
                  <a:srgbClr val="000000"/>
                </a:solidFill>
              </a:rPr>
              <a:t>      </a:t>
            </a:r>
            <a:r>
              <a:rPr lang="en-US" sz="1400" err="1">
                <a:solidFill>
                  <a:srgbClr val="000000"/>
                </a:solidFill>
              </a:rPr>
              <a:t>d.modify_protected_var</a:t>
            </a:r>
            <a:r>
              <a:rPr lang="en-US" sz="1400">
                <a:solidFill>
                  <a:srgbClr val="000000"/>
                </a:solidFill>
              </a:rPr>
              <a:t>(5);</a:t>
            </a:r>
          </a:p>
          <a:p>
            <a:pPr marL="0" indent="0" eaLnBrk="1" hangingPunct="1">
              <a:buNone/>
            </a:pPr>
            <a:r>
              <a:rPr lang="en-US" sz="1400">
                <a:solidFill>
                  <a:srgbClr val="000000"/>
                </a:solidFill>
              </a:rPr>
              <a:t>      </a:t>
            </a:r>
            <a:r>
              <a:rPr lang="en-US" sz="1400" err="1">
                <a:solidFill>
                  <a:srgbClr val="000000"/>
                </a:solidFill>
              </a:rPr>
              <a:t>d.display</a:t>
            </a:r>
            <a:r>
              <a:rPr lang="en-US" sz="1400">
                <a:solidFill>
                  <a:srgbClr val="000000"/>
                </a:solidFill>
              </a:rPr>
              <a:t>(); // Displays "Derived Class: </a:t>
            </a:r>
            <a:r>
              <a:rPr lang="en-US" sz="1400" err="1">
                <a:solidFill>
                  <a:srgbClr val="000000"/>
                </a:solidFill>
              </a:rPr>
              <a:t>protected_var</a:t>
            </a:r>
            <a:r>
              <a:rPr lang="en-US" sz="1400">
                <a:solidFill>
                  <a:srgbClr val="000000"/>
                </a:solidFill>
              </a:rPr>
              <a:t> = 5"</a:t>
            </a:r>
          </a:p>
          <a:p>
            <a:pPr eaLnBrk="1" hangingPunct="1"/>
            <a:endParaRPr lang="en-US" sz="1400">
              <a:solidFill>
                <a:srgbClr val="000000"/>
              </a:solidFill>
            </a:endParaRPr>
          </a:p>
          <a:p>
            <a:pPr marL="0" indent="0" eaLnBrk="1" hangingPunct="1">
              <a:buNone/>
            </a:pPr>
            <a:r>
              <a:rPr lang="en-US" sz="1400">
                <a:solidFill>
                  <a:srgbClr val="000000"/>
                </a:solidFill>
              </a:rPr>
              <a:t>      // Uncommenting the next line would result in a compilation error since </a:t>
            </a:r>
            <a:r>
              <a:rPr lang="en-US" sz="1400" err="1">
                <a:solidFill>
                  <a:srgbClr val="000000"/>
                </a:solidFill>
              </a:rPr>
              <a:t>protected_var</a:t>
            </a:r>
            <a:r>
              <a:rPr lang="en-US" sz="1400">
                <a:solidFill>
                  <a:srgbClr val="000000"/>
                </a:solidFill>
              </a:rPr>
              <a:t> is protected</a:t>
            </a:r>
          </a:p>
          <a:p>
            <a:pPr marL="0" indent="0" eaLnBrk="1" hangingPunct="1">
              <a:buNone/>
            </a:pPr>
            <a:r>
              <a:rPr lang="en-US" sz="1400">
                <a:solidFill>
                  <a:srgbClr val="000000"/>
                </a:solidFill>
              </a:rPr>
              <a:t>     // $display("%0d", </a:t>
            </a:r>
            <a:r>
              <a:rPr lang="en-US" sz="1400" err="1">
                <a:solidFill>
                  <a:srgbClr val="000000"/>
                </a:solidFill>
              </a:rPr>
              <a:t>d.protected_var</a:t>
            </a:r>
            <a:r>
              <a:rPr lang="en-US" sz="1400">
                <a:solidFill>
                  <a:srgbClr val="000000"/>
                </a:solidFill>
              </a:rPr>
              <a:t>);  </a:t>
            </a:r>
          </a:p>
          <a:p>
            <a:pPr marL="0" indent="0" eaLnBrk="1" hangingPunct="1">
              <a:buNone/>
            </a:pPr>
            <a:r>
              <a:rPr lang="en-US" sz="1400">
                <a:solidFill>
                  <a:srgbClr val="000000"/>
                </a:solidFill>
              </a:rPr>
              <a:t>    end</a:t>
            </a:r>
          </a:p>
          <a:p>
            <a:pPr marL="0" indent="0" eaLnBrk="1" hangingPunct="1">
              <a:buNone/>
            </a:pPr>
            <a:r>
              <a:rPr lang="en-US" sz="1400" err="1">
                <a:solidFill>
                  <a:srgbClr val="000000"/>
                </a:solidFill>
              </a:rPr>
              <a:t>endmodule</a:t>
            </a:r>
            <a:endParaRPr lang="en-US" sz="1400">
              <a:solidFill>
                <a:srgbClr val="000000"/>
              </a:solidFill>
            </a:endParaRPr>
          </a:p>
        </p:txBody>
      </p:sp>
    </p:spTree>
    <p:extLst>
      <p:ext uri="{BB962C8B-B14F-4D97-AF65-F5344CB8AC3E}">
        <p14:creationId xmlns:p14="http://schemas.microsoft.com/office/powerpoint/2010/main" val="2854644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Packages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r>
              <a:rPr lang="en-US" sz="2000">
                <a:solidFill>
                  <a:srgbClr val="000000"/>
                </a:solidFill>
              </a:rPr>
              <a:t>Provide mechanism to store and share data, methods, property, parameters that can be re-used in multiple other modules, interfaces, or programs. </a:t>
            </a:r>
          </a:p>
          <a:p>
            <a:pPr eaLnBrk="1" hangingPunct="1"/>
            <a:r>
              <a:rPr lang="en-US" sz="2000">
                <a:solidFill>
                  <a:srgbClr val="000000"/>
                </a:solidFill>
              </a:rPr>
              <a:t>System </a:t>
            </a:r>
            <a:r>
              <a:rPr lang="en-US" sz="2000" err="1">
                <a:solidFill>
                  <a:srgbClr val="000000"/>
                </a:solidFill>
              </a:rPr>
              <a:t>Verilog</a:t>
            </a:r>
            <a:r>
              <a:rPr lang="en-US" sz="2000">
                <a:solidFill>
                  <a:srgbClr val="000000"/>
                </a:solidFill>
              </a:rPr>
              <a:t> provides package support to help share following:</a:t>
            </a:r>
          </a:p>
          <a:p>
            <a:pPr lvl="1"/>
            <a:r>
              <a:rPr lang="en-US" sz="1600">
                <a:solidFill>
                  <a:srgbClr val="000000"/>
                </a:solidFill>
              </a:rPr>
              <a:t>Parameters</a:t>
            </a:r>
          </a:p>
          <a:p>
            <a:pPr lvl="1"/>
            <a:r>
              <a:rPr lang="en-US" sz="1600">
                <a:solidFill>
                  <a:srgbClr val="000000"/>
                </a:solidFill>
              </a:rPr>
              <a:t>Data</a:t>
            </a:r>
          </a:p>
          <a:p>
            <a:pPr lvl="1"/>
            <a:r>
              <a:rPr lang="en-US" sz="1600">
                <a:solidFill>
                  <a:srgbClr val="000000"/>
                </a:solidFill>
              </a:rPr>
              <a:t>Type</a:t>
            </a:r>
          </a:p>
          <a:p>
            <a:pPr lvl="1"/>
            <a:r>
              <a:rPr lang="en-US" sz="1600">
                <a:solidFill>
                  <a:srgbClr val="000000"/>
                </a:solidFill>
              </a:rPr>
              <a:t>Task</a:t>
            </a:r>
          </a:p>
          <a:p>
            <a:pPr lvl="1"/>
            <a:r>
              <a:rPr lang="en-US" sz="1600">
                <a:solidFill>
                  <a:srgbClr val="000000"/>
                </a:solidFill>
              </a:rPr>
              <a:t>Function </a:t>
            </a:r>
          </a:p>
          <a:p>
            <a:pPr lvl="1"/>
            <a:r>
              <a:rPr lang="en-US" sz="1600">
                <a:solidFill>
                  <a:srgbClr val="000000"/>
                </a:solidFill>
              </a:rPr>
              <a:t>Sequence</a:t>
            </a:r>
          </a:p>
          <a:p>
            <a:pPr lvl="1"/>
            <a:r>
              <a:rPr lang="en-US" sz="1600">
                <a:solidFill>
                  <a:srgbClr val="000000"/>
                </a:solidFill>
              </a:rPr>
              <a:t>Property</a:t>
            </a:r>
          </a:p>
          <a:p>
            <a:r>
              <a:rPr lang="en-US" sz="2000">
                <a:solidFill>
                  <a:srgbClr val="000000"/>
                </a:solidFill>
              </a:rPr>
              <a:t>Few rules that should be followed with packages:</a:t>
            </a:r>
          </a:p>
          <a:p>
            <a:pPr lvl="1"/>
            <a:r>
              <a:rPr lang="en-US" sz="1600">
                <a:solidFill>
                  <a:srgbClr val="000000"/>
                </a:solidFill>
              </a:rPr>
              <a:t>Packages cannot contain any assign statement.</a:t>
            </a:r>
          </a:p>
          <a:p>
            <a:pPr lvl="1"/>
            <a:r>
              <a:rPr lang="en-US" sz="1600">
                <a:solidFill>
                  <a:srgbClr val="000000"/>
                </a:solidFill>
              </a:rPr>
              <a:t>Variable declaration assignments within the package shall occur before any initial, always (_ff, _comb, _latch).</a:t>
            </a:r>
          </a:p>
          <a:p>
            <a:pPr lvl="1"/>
            <a:r>
              <a:rPr lang="en-US" sz="1600">
                <a:solidFill>
                  <a:srgbClr val="000000"/>
                </a:solidFill>
              </a:rPr>
              <a:t>Items within packages cannot have hierarchical references.</a:t>
            </a:r>
          </a:p>
          <a:p>
            <a:pPr lvl="1"/>
            <a:r>
              <a:rPr lang="en-US" sz="1600">
                <a:solidFill>
                  <a:srgbClr val="000000"/>
                </a:solidFill>
              </a:rPr>
              <a:t>Assign statement on any net type is not allowed.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Packages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r>
              <a:rPr lang="en-US" sz="1800">
                <a:solidFill>
                  <a:srgbClr val="000000"/>
                </a:solidFill>
              </a:rPr>
              <a:t>Accessing data, functions or types in packages occur in two ways:</a:t>
            </a:r>
          </a:p>
          <a:p>
            <a:pPr lvl="1"/>
            <a:r>
              <a:rPr lang="en-US" sz="1400">
                <a:solidFill>
                  <a:srgbClr val="000000"/>
                </a:solidFill>
              </a:rPr>
              <a:t>By class scope resolution operator ::</a:t>
            </a:r>
          </a:p>
          <a:p>
            <a:pPr lvl="1"/>
            <a:r>
              <a:rPr lang="en-US" sz="1400">
                <a:solidFill>
                  <a:srgbClr val="000000"/>
                </a:solidFill>
              </a:rPr>
              <a:t>By import statement (the import statement provides direct visibility of identifiers within packages.</a:t>
            </a:r>
          </a:p>
        </p:txBody>
      </p:sp>
      <p:pic>
        <p:nvPicPr>
          <p:cNvPr id="55298" name="Picture 2"/>
          <p:cNvPicPr>
            <a:picLocks noChangeAspect="1" noChangeArrowheads="1"/>
          </p:cNvPicPr>
          <p:nvPr/>
        </p:nvPicPr>
        <p:blipFill>
          <a:blip r:embed="rId4"/>
          <a:srcRect/>
          <a:stretch>
            <a:fillRect/>
          </a:stretch>
        </p:blipFill>
        <p:spPr bwMode="auto">
          <a:xfrm>
            <a:off x="1785918" y="2285992"/>
            <a:ext cx="7358082" cy="42417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Packages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1400">
              <a:solidFill>
                <a:srgbClr val="000000"/>
              </a:solidFill>
            </a:endParaRPr>
          </a:p>
        </p:txBody>
      </p:sp>
      <p:pic>
        <p:nvPicPr>
          <p:cNvPr id="56322" name="Picture 2"/>
          <p:cNvPicPr>
            <a:picLocks noChangeAspect="1" noChangeArrowheads="1"/>
          </p:cNvPicPr>
          <p:nvPr/>
        </p:nvPicPr>
        <p:blipFill>
          <a:blip r:embed="rId4"/>
          <a:srcRect/>
          <a:stretch>
            <a:fillRect/>
          </a:stretch>
        </p:blipFill>
        <p:spPr bwMode="auto">
          <a:xfrm>
            <a:off x="1902695" y="857232"/>
            <a:ext cx="7169899" cy="4357718"/>
          </a:xfrm>
          <a:prstGeom prst="rect">
            <a:avLst/>
          </a:prstGeom>
          <a:noFill/>
          <a:ln w="9525">
            <a:noFill/>
            <a:miter lim="800000"/>
            <a:headEnd/>
            <a:tailEnd/>
          </a:ln>
          <a:effectLst/>
        </p:spPr>
      </p:pic>
      <p:pic>
        <p:nvPicPr>
          <p:cNvPr id="56323" name="Picture 3"/>
          <p:cNvPicPr>
            <a:picLocks noChangeAspect="1" noChangeArrowheads="1"/>
          </p:cNvPicPr>
          <p:nvPr/>
        </p:nvPicPr>
        <p:blipFill>
          <a:blip r:embed="rId5"/>
          <a:srcRect/>
          <a:stretch>
            <a:fillRect/>
          </a:stretch>
        </p:blipFill>
        <p:spPr bwMode="auto">
          <a:xfrm>
            <a:off x="1928794" y="5286387"/>
            <a:ext cx="5286412" cy="137373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Namespace collision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1400">
              <a:solidFill>
                <a:srgbClr val="000000"/>
              </a:solidFill>
            </a:endParaRPr>
          </a:p>
        </p:txBody>
      </p:sp>
      <p:pic>
        <p:nvPicPr>
          <p:cNvPr id="57346" name="Picture 2"/>
          <p:cNvPicPr>
            <a:picLocks noChangeAspect="1" noChangeArrowheads="1"/>
          </p:cNvPicPr>
          <p:nvPr/>
        </p:nvPicPr>
        <p:blipFill>
          <a:blip r:embed="rId4"/>
          <a:srcRect/>
          <a:stretch>
            <a:fillRect/>
          </a:stretch>
        </p:blipFill>
        <p:spPr bwMode="auto">
          <a:xfrm>
            <a:off x="1857356" y="857232"/>
            <a:ext cx="7235310" cy="4143404"/>
          </a:xfrm>
          <a:prstGeom prst="rect">
            <a:avLst/>
          </a:prstGeom>
          <a:noFill/>
          <a:ln w="9525">
            <a:noFill/>
            <a:miter lim="800000"/>
            <a:headEnd/>
            <a:tailEnd/>
          </a:ln>
          <a:effectLst/>
        </p:spPr>
      </p:pic>
      <p:pic>
        <p:nvPicPr>
          <p:cNvPr id="57347" name="Picture 3"/>
          <p:cNvPicPr>
            <a:picLocks noChangeAspect="1" noChangeArrowheads="1"/>
          </p:cNvPicPr>
          <p:nvPr/>
        </p:nvPicPr>
        <p:blipFill>
          <a:blip r:embed="rId5"/>
          <a:srcRect/>
          <a:stretch>
            <a:fillRect/>
          </a:stretch>
        </p:blipFill>
        <p:spPr bwMode="auto">
          <a:xfrm>
            <a:off x="2000232" y="5286388"/>
            <a:ext cx="6872828" cy="128588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Namespace collision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1400">
              <a:solidFill>
                <a:srgbClr val="000000"/>
              </a:solidFill>
            </a:endParaRPr>
          </a:p>
        </p:txBody>
      </p:sp>
      <p:pic>
        <p:nvPicPr>
          <p:cNvPr id="58371" name="Picture 3"/>
          <p:cNvPicPr>
            <a:picLocks noChangeAspect="1" noChangeArrowheads="1"/>
          </p:cNvPicPr>
          <p:nvPr/>
        </p:nvPicPr>
        <p:blipFill>
          <a:blip r:embed="rId4"/>
          <a:srcRect/>
          <a:stretch>
            <a:fillRect/>
          </a:stretch>
        </p:blipFill>
        <p:spPr bwMode="auto">
          <a:xfrm>
            <a:off x="1857356" y="785794"/>
            <a:ext cx="7086394" cy="2357454"/>
          </a:xfrm>
          <a:prstGeom prst="rect">
            <a:avLst/>
          </a:prstGeom>
          <a:noFill/>
          <a:ln w="9525">
            <a:noFill/>
            <a:miter lim="800000"/>
            <a:headEnd/>
            <a:tailEnd/>
          </a:ln>
          <a:effectLst/>
        </p:spPr>
      </p:pic>
      <p:pic>
        <p:nvPicPr>
          <p:cNvPr id="58372" name="Picture 4"/>
          <p:cNvPicPr>
            <a:picLocks noChangeAspect="1" noChangeArrowheads="1"/>
          </p:cNvPicPr>
          <p:nvPr/>
        </p:nvPicPr>
        <p:blipFill>
          <a:blip r:embed="rId5"/>
          <a:srcRect/>
          <a:stretch>
            <a:fillRect/>
          </a:stretch>
        </p:blipFill>
        <p:spPr bwMode="auto">
          <a:xfrm>
            <a:off x="1928794" y="3929066"/>
            <a:ext cx="6386076" cy="128588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package </a:t>
            </a:r>
            <a:r>
              <a:rPr lang="en-US" sz="2800" b="1" err="1">
                <a:solidFill>
                  <a:srgbClr val="000000"/>
                </a:solidFill>
              </a:rPr>
              <a:t>vs</a:t>
            </a:r>
            <a:r>
              <a:rPr lang="en-US" sz="2800" b="1">
                <a:solidFill>
                  <a:srgbClr val="000000"/>
                </a:solidFill>
              </a:rPr>
              <a:t> `include</a:t>
            </a:r>
          </a:p>
        </p:txBody>
      </p:sp>
      <p:sp>
        <p:nvSpPr>
          <p:cNvPr id="5123" name="Rectangle 3"/>
          <p:cNvSpPr>
            <a:spLocks noGrp="1" noChangeArrowheads="1"/>
          </p:cNvSpPr>
          <p:nvPr>
            <p:ph type="body" idx="1"/>
          </p:nvPr>
        </p:nvSpPr>
        <p:spPr>
          <a:xfrm>
            <a:off x="1908175" y="909638"/>
            <a:ext cx="7056438" cy="5832475"/>
          </a:xfrm>
        </p:spPr>
        <p:txBody>
          <a:bodyPr/>
          <a:lstStyle/>
          <a:p>
            <a:pPr>
              <a:buNone/>
            </a:pPr>
            <a:endParaRPr lang="en-US">
              <a:solidFill>
                <a:srgbClr val="000000"/>
              </a:solidFill>
            </a:endParaRPr>
          </a:p>
        </p:txBody>
      </p:sp>
      <p:pic>
        <p:nvPicPr>
          <p:cNvPr id="4098" name="Picture 2"/>
          <p:cNvPicPr>
            <a:picLocks noChangeAspect="1" noChangeArrowheads="1"/>
          </p:cNvPicPr>
          <p:nvPr/>
        </p:nvPicPr>
        <p:blipFill>
          <a:blip r:embed="rId4"/>
          <a:srcRect/>
          <a:stretch>
            <a:fillRect/>
          </a:stretch>
        </p:blipFill>
        <p:spPr bwMode="auto">
          <a:xfrm>
            <a:off x="1928794" y="857232"/>
            <a:ext cx="7141293" cy="1000132"/>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1928794" y="2000240"/>
            <a:ext cx="7034802" cy="1714512"/>
          </a:xfrm>
          <a:prstGeom prst="rect">
            <a:avLst/>
          </a:prstGeom>
          <a:noFill/>
          <a:ln w="9525">
            <a:solidFill>
              <a:srgbClr val="000000"/>
            </a:solid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1857356" y="3857628"/>
            <a:ext cx="7266019" cy="1500198"/>
          </a:xfrm>
          <a:prstGeom prst="rect">
            <a:avLst/>
          </a:prstGeom>
          <a:noFill/>
          <a:ln w="9525">
            <a:solidFill>
              <a:srgbClr val="000000"/>
            </a:solidFill>
            <a:miter lim="800000"/>
            <a:headEnd/>
            <a:tailEnd/>
          </a:ln>
          <a:effectLst/>
        </p:spPr>
      </p:pic>
      <p:pic>
        <p:nvPicPr>
          <p:cNvPr id="4101" name="Picture 5"/>
          <p:cNvPicPr>
            <a:picLocks noChangeAspect="1" noChangeArrowheads="1"/>
          </p:cNvPicPr>
          <p:nvPr/>
        </p:nvPicPr>
        <p:blipFill>
          <a:blip r:embed="rId7"/>
          <a:srcRect/>
          <a:stretch>
            <a:fillRect/>
          </a:stretch>
        </p:blipFill>
        <p:spPr bwMode="auto">
          <a:xfrm>
            <a:off x="1857356" y="5500702"/>
            <a:ext cx="7286644" cy="1260314"/>
          </a:xfrm>
          <a:prstGeom prst="rect">
            <a:avLst/>
          </a:prstGeom>
          <a:noFill/>
          <a:ln w="9525">
            <a:solidFill>
              <a:srgbClr val="000000"/>
            </a:solid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 – Class library</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buNone/>
            </a:pPr>
            <a:endParaRPr lang="en-US">
              <a:solidFill>
                <a:srgbClr val="000000"/>
              </a:solidFill>
            </a:endParaRPr>
          </a:p>
          <a:p>
            <a:pPr eaLnBrk="1" hangingPunct="1"/>
            <a:r>
              <a:rPr lang="en-US">
                <a:solidFill>
                  <a:srgbClr val="000000"/>
                </a:solidFill>
              </a:rPr>
              <a:t>A class library is a pre-coded OOP template collection.</a:t>
            </a:r>
          </a:p>
          <a:p>
            <a:pPr eaLnBrk="1" hangingPunct="1"/>
            <a:endParaRPr lang="en-US">
              <a:solidFill>
                <a:srgbClr val="000000"/>
              </a:solidFill>
            </a:endParaRPr>
          </a:p>
          <a:p>
            <a:pPr eaLnBrk="1" hangingPunct="1"/>
            <a:endParaRPr lang="en-US">
              <a:solidFill>
                <a:srgbClr val="000000"/>
              </a:solidFill>
            </a:endParaRPr>
          </a:p>
          <a:p>
            <a:pPr eaLnBrk="1" hangingPunct="1"/>
            <a:r>
              <a:rPr lang="en-US">
                <a:solidFill>
                  <a:srgbClr val="000000"/>
                </a:solidFill>
              </a:rPr>
              <a:t>Class libraries enhance code reuse by providing implementations of repetitive jobs.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this, super &amp; local (data hiding)</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6146" name="Picture 2"/>
          <p:cNvPicPr>
            <a:picLocks noChangeAspect="1" noChangeArrowheads="1"/>
          </p:cNvPicPr>
          <p:nvPr/>
        </p:nvPicPr>
        <p:blipFill>
          <a:blip r:embed="rId4"/>
          <a:srcRect/>
          <a:stretch>
            <a:fillRect/>
          </a:stretch>
        </p:blipFill>
        <p:spPr bwMode="auto">
          <a:xfrm>
            <a:off x="5427462" y="1214423"/>
            <a:ext cx="3645132" cy="3214710"/>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1785918" y="1214422"/>
            <a:ext cx="3657387" cy="3286148"/>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OOP concepts</a:t>
            </a:r>
          </a:p>
        </p:txBody>
      </p:sp>
      <p:sp>
        <p:nvSpPr>
          <p:cNvPr id="7" name="TextBox 6"/>
          <p:cNvSpPr txBox="1"/>
          <p:nvPr/>
        </p:nvSpPr>
        <p:spPr>
          <a:xfrm>
            <a:off x="2071670" y="1000108"/>
            <a:ext cx="1500198" cy="523220"/>
          </a:xfrm>
          <a:prstGeom prst="rect">
            <a:avLst/>
          </a:prstGeom>
          <a:noFill/>
          <a:ln>
            <a:solidFill>
              <a:srgbClr val="000000"/>
            </a:solidFill>
          </a:ln>
        </p:spPr>
        <p:txBody>
          <a:bodyPr wrap="square" rtlCol="0">
            <a:spAutoFit/>
          </a:bodyPr>
          <a:lstStyle/>
          <a:p>
            <a:r>
              <a:rPr lang="en-IN" sz="2800"/>
              <a:t>Classes</a:t>
            </a:r>
          </a:p>
        </p:txBody>
      </p:sp>
      <p:sp>
        <p:nvSpPr>
          <p:cNvPr id="8" name="TextBox 7"/>
          <p:cNvSpPr txBox="1"/>
          <p:nvPr/>
        </p:nvSpPr>
        <p:spPr>
          <a:xfrm>
            <a:off x="2071670" y="1834210"/>
            <a:ext cx="1500198" cy="523220"/>
          </a:xfrm>
          <a:prstGeom prst="rect">
            <a:avLst/>
          </a:prstGeom>
          <a:noFill/>
          <a:ln>
            <a:solidFill>
              <a:srgbClr val="000000"/>
            </a:solidFill>
          </a:ln>
        </p:spPr>
        <p:txBody>
          <a:bodyPr wrap="square" rtlCol="0">
            <a:spAutoFit/>
          </a:bodyPr>
          <a:lstStyle/>
          <a:p>
            <a:pPr algn="ctr"/>
            <a:r>
              <a:rPr lang="en-IN" sz="2800"/>
              <a:t>Objects</a:t>
            </a:r>
          </a:p>
        </p:txBody>
      </p:sp>
      <p:sp>
        <p:nvSpPr>
          <p:cNvPr id="11" name="TextBox 10"/>
          <p:cNvSpPr txBox="1"/>
          <p:nvPr/>
        </p:nvSpPr>
        <p:spPr>
          <a:xfrm>
            <a:off x="2071670" y="2821777"/>
            <a:ext cx="2786082" cy="523220"/>
          </a:xfrm>
          <a:prstGeom prst="rect">
            <a:avLst/>
          </a:prstGeom>
          <a:noFill/>
          <a:ln>
            <a:solidFill>
              <a:srgbClr val="000000"/>
            </a:solidFill>
          </a:ln>
        </p:spPr>
        <p:txBody>
          <a:bodyPr wrap="square" rtlCol="0">
            <a:spAutoFit/>
          </a:bodyPr>
          <a:lstStyle/>
          <a:p>
            <a:pPr algn="ctr"/>
            <a:r>
              <a:rPr lang="en-IN" sz="2800"/>
              <a:t>Inheritance</a:t>
            </a:r>
          </a:p>
        </p:txBody>
      </p:sp>
      <p:sp>
        <p:nvSpPr>
          <p:cNvPr id="12" name="TextBox 11"/>
          <p:cNvSpPr txBox="1"/>
          <p:nvPr/>
        </p:nvSpPr>
        <p:spPr>
          <a:xfrm>
            <a:off x="2017836" y="3933056"/>
            <a:ext cx="2786082" cy="523220"/>
          </a:xfrm>
          <a:prstGeom prst="rect">
            <a:avLst/>
          </a:prstGeom>
          <a:noFill/>
          <a:ln>
            <a:solidFill>
              <a:srgbClr val="000000"/>
            </a:solidFill>
          </a:ln>
        </p:spPr>
        <p:txBody>
          <a:bodyPr wrap="square" rtlCol="0">
            <a:spAutoFit/>
          </a:bodyPr>
          <a:lstStyle/>
          <a:p>
            <a:pPr algn="ctr"/>
            <a:r>
              <a:rPr lang="en-IN" sz="2800"/>
              <a:t>Polymorphism</a:t>
            </a:r>
          </a:p>
        </p:txBody>
      </p:sp>
      <p:sp>
        <p:nvSpPr>
          <p:cNvPr id="13" name="TextBox 12"/>
          <p:cNvSpPr txBox="1"/>
          <p:nvPr/>
        </p:nvSpPr>
        <p:spPr>
          <a:xfrm>
            <a:off x="5572132" y="928670"/>
            <a:ext cx="3357554" cy="523220"/>
          </a:xfrm>
          <a:prstGeom prst="rect">
            <a:avLst/>
          </a:prstGeom>
          <a:noFill/>
          <a:ln>
            <a:solidFill>
              <a:srgbClr val="000000"/>
            </a:solidFill>
          </a:ln>
        </p:spPr>
        <p:txBody>
          <a:bodyPr wrap="square" rtlCol="0">
            <a:spAutoFit/>
          </a:bodyPr>
          <a:lstStyle/>
          <a:p>
            <a:pPr algn="ctr"/>
            <a:r>
              <a:rPr lang="en-IN" sz="2800"/>
              <a:t>Parameterization</a:t>
            </a:r>
          </a:p>
        </p:txBody>
      </p:sp>
      <p:sp>
        <p:nvSpPr>
          <p:cNvPr id="14" name="TextBox 13"/>
          <p:cNvSpPr txBox="1"/>
          <p:nvPr/>
        </p:nvSpPr>
        <p:spPr>
          <a:xfrm>
            <a:off x="5857884" y="1857364"/>
            <a:ext cx="2786082" cy="523220"/>
          </a:xfrm>
          <a:prstGeom prst="rect">
            <a:avLst/>
          </a:prstGeom>
          <a:noFill/>
          <a:ln>
            <a:solidFill>
              <a:srgbClr val="000000"/>
            </a:solidFill>
          </a:ln>
        </p:spPr>
        <p:txBody>
          <a:bodyPr wrap="square" rtlCol="0">
            <a:spAutoFit/>
          </a:bodyPr>
          <a:lstStyle/>
          <a:p>
            <a:pPr algn="ctr"/>
            <a:r>
              <a:rPr lang="en-IN" sz="2800"/>
              <a:t>Encapsulation</a:t>
            </a:r>
          </a:p>
        </p:txBody>
      </p:sp>
      <p:sp>
        <p:nvSpPr>
          <p:cNvPr id="15" name="TextBox 14"/>
          <p:cNvSpPr txBox="1"/>
          <p:nvPr/>
        </p:nvSpPr>
        <p:spPr>
          <a:xfrm>
            <a:off x="5857884" y="2762904"/>
            <a:ext cx="2786082" cy="523220"/>
          </a:xfrm>
          <a:prstGeom prst="rect">
            <a:avLst/>
          </a:prstGeom>
          <a:noFill/>
          <a:ln>
            <a:solidFill>
              <a:srgbClr val="000000"/>
            </a:solidFill>
          </a:ln>
        </p:spPr>
        <p:txBody>
          <a:bodyPr wrap="square" rtlCol="0">
            <a:spAutoFit/>
          </a:bodyPr>
          <a:lstStyle/>
          <a:p>
            <a:pPr algn="ctr"/>
            <a:r>
              <a:rPr lang="en-IN" sz="2800"/>
              <a:t>Packages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835150" y="692150"/>
            <a:ext cx="6480175" cy="649288"/>
          </a:xfrm>
        </p:spPr>
        <p:txBody>
          <a:bodyPr/>
          <a:lstStyle/>
          <a:p>
            <a:pPr eaLnBrk="1" hangingPunct="1"/>
            <a:endParaRPr lang="uk-UA" b="1"/>
          </a:p>
        </p:txBody>
      </p:sp>
      <p:sp>
        <p:nvSpPr>
          <p:cNvPr id="4099" name="Rectangle 3"/>
          <p:cNvSpPr>
            <a:spLocks noGrp="1" noChangeArrowheads="1"/>
          </p:cNvSpPr>
          <p:nvPr>
            <p:ph type="body" idx="1"/>
          </p:nvPr>
        </p:nvSpPr>
        <p:spPr>
          <a:xfrm>
            <a:off x="1403350" y="1773238"/>
            <a:ext cx="6769100" cy="4643437"/>
          </a:xfrm>
        </p:spPr>
        <p:txBody>
          <a:bodyPr/>
          <a:lstStyle/>
          <a:p>
            <a:pPr eaLnBrk="1" hangingPunct="1">
              <a:lnSpc>
                <a:spcPct val="80000"/>
              </a:lnSpc>
            </a:pPr>
            <a:endParaRPr lang="en-US" altLang="ko-KR" sz="2000">
              <a:ea typeface="굴림" charset="-127"/>
            </a:endParaRPr>
          </a:p>
          <a:p>
            <a:pPr eaLnBrk="1" hangingPunct="1">
              <a:lnSpc>
                <a:spcPct val="80000"/>
              </a:lnSpc>
            </a:pPr>
            <a:endParaRPr lang="en-US" altLang="ko-KR" sz="2000">
              <a:ea typeface="굴림" charset="-127"/>
            </a:endParaRPr>
          </a:p>
          <a:p>
            <a:pPr eaLnBrk="1" hangingPunct="1">
              <a:lnSpc>
                <a:spcPct val="80000"/>
              </a:lnSpc>
              <a:buNone/>
            </a:pPr>
            <a:endParaRPr lang="en-US" altLang="ko-KR" sz="2000">
              <a:ea typeface="굴림" charset="-127"/>
            </a:endParaRPr>
          </a:p>
          <a:p>
            <a:pPr eaLnBrk="1" hangingPunct="1">
              <a:lnSpc>
                <a:spcPct val="80000"/>
              </a:lnSpc>
            </a:pPr>
            <a:endParaRPr lang="en-US" altLang="ko-KR" sz="2000">
              <a:ea typeface="굴림" charset="-127"/>
            </a:endParaRPr>
          </a:p>
          <a:p>
            <a:pPr algn="ctr" eaLnBrk="1" hangingPunct="1">
              <a:lnSpc>
                <a:spcPct val="80000"/>
              </a:lnSpc>
              <a:buNone/>
            </a:pPr>
            <a:r>
              <a:rPr lang="en-US" altLang="ko-KR" sz="4400" b="1">
                <a:ea typeface="굴림" charset="-127"/>
              </a:rPr>
              <a:t>SYSTEM VERILOG – </a:t>
            </a:r>
          </a:p>
          <a:p>
            <a:pPr algn="ctr" eaLnBrk="1" hangingPunct="1">
              <a:lnSpc>
                <a:spcPct val="80000"/>
              </a:lnSpc>
              <a:buNone/>
            </a:pPr>
            <a:r>
              <a:rPr lang="en-US" altLang="ko-KR" sz="4400" b="1">
                <a:ea typeface="굴림" charset="-127"/>
              </a:rPr>
              <a:t>Basics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Content Placeholder 24"/>
          <p:cNvSpPr>
            <a:spLocks noGrp="1"/>
          </p:cNvSpPr>
          <p:nvPr>
            <p:ph idx="1"/>
          </p:nvPr>
        </p:nvSpPr>
        <p:spPr/>
        <p:txBody>
          <a:bodyPr/>
          <a:lstStyle/>
          <a:p>
            <a:endParaRPr lang="en-IN"/>
          </a:p>
        </p:txBody>
      </p:sp>
      <p:pic>
        <p:nvPicPr>
          <p:cNvPr id="4099" name="Picture 3" descr="C:\Users\nagesh\Desktop\MCIS\Material for class\Capture.PNG"/>
          <p:cNvPicPr>
            <a:picLocks noChangeAspect="1" noChangeArrowheads="1"/>
          </p:cNvPicPr>
          <p:nvPr/>
        </p:nvPicPr>
        <p:blipFill>
          <a:blip r:embed="rId4"/>
          <a:srcRect/>
          <a:stretch>
            <a:fillRect/>
          </a:stretch>
        </p:blipFill>
        <p:spPr bwMode="auto">
          <a:xfrm>
            <a:off x="1785918" y="1571612"/>
            <a:ext cx="7167522" cy="4643470"/>
          </a:xfrm>
          <a:prstGeom prst="rect">
            <a:avLst/>
          </a:prstGeom>
          <a:noFill/>
        </p:spPr>
      </p:pic>
      <p:sp>
        <p:nvSpPr>
          <p:cNvPr id="26" name="Title 25"/>
          <p:cNvSpPr>
            <a:spLocks noGrp="1"/>
          </p:cNvSpPr>
          <p:nvPr>
            <p:ph type="title"/>
          </p:nvPr>
        </p:nvSpPr>
        <p:spPr>
          <a:xfrm>
            <a:off x="1908175" y="849298"/>
            <a:ext cx="7056438" cy="508000"/>
          </a:xfrm>
        </p:spPr>
        <p:txBody>
          <a:bodyPr/>
          <a:lstStyle/>
          <a:p>
            <a:r>
              <a:rPr lang="en-IN">
                <a:solidFill>
                  <a:srgbClr val="000000"/>
                </a:solidFill>
              </a:rPr>
              <a:t>SV is a HDVL</a:t>
            </a:r>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sp>
        <p:nvSpPr>
          <p:cNvPr id="7" name="Title 6"/>
          <p:cNvSpPr>
            <a:spLocks noGrp="1"/>
          </p:cNvSpPr>
          <p:nvPr>
            <p:ph type="title"/>
          </p:nvPr>
        </p:nvSpPr>
        <p:spPr/>
        <p:txBody>
          <a:bodyPr/>
          <a:lstStyle/>
          <a:p>
            <a:endParaRPr lang="en-IN"/>
          </a:p>
        </p:txBody>
      </p:sp>
      <p:pic>
        <p:nvPicPr>
          <p:cNvPr id="1026" name="Picture 2" descr="C:\Users\nagesh\Desktop\MCIS\Material for class\SV evolution.PNG"/>
          <p:cNvPicPr>
            <a:picLocks noChangeAspect="1" noChangeArrowheads="1"/>
          </p:cNvPicPr>
          <p:nvPr/>
        </p:nvPicPr>
        <p:blipFill>
          <a:blip r:embed="rId4"/>
          <a:srcRect r="-579" b="9231"/>
          <a:stretch>
            <a:fillRect/>
          </a:stretch>
        </p:blipFill>
        <p:spPr bwMode="auto">
          <a:xfrm>
            <a:off x="1857356" y="1000108"/>
            <a:ext cx="7286644" cy="4214842"/>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sp>
        <p:nvSpPr>
          <p:cNvPr id="7" name="Title 6"/>
          <p:cNvSpPr>
            <a:spLocks noGrp="1"/>
          </p:cNvSpPr>
          <p:nvPr>
            <p:ph type="title"/>
          </p:nvPr>
        </p:nvSpPr>
        <p:spPr/>
        <p:txBody>
          <a:bodyPr/>
          <a:lstStyle/>
          <a:p>
            <a:endParaRPr lang="en-IN"/>
          </a:p>
        </p:txBody>
      </p:sp>
      <p:pic>
        <p:nvPicPr>
          <p:cNvPr id="25602" name="Picture 2"/>
          <p:cNvPicPr>
            <a:picLocks noChangeAspect="1" noChangeArrowheads="1"/>
          </p:cNvPicPr>
          <p:nvPr/>
        </p:nvPicPr>
        <p:blipFill>
          <a:blip r:embed="rId4"/>
          <a:srcRect/>
          <a:stretch>
            <a:fillRect/>
          </a:stretch>
        </p:blipFill>
        <p:spPr bwMode="auto">
          <a:xfrm>
            <a:off x="1849009" y="1590679"/>
            <a:ext cx="7295023" cy="412433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26626" name="Picture 2"/>
          <p:cNvPicPr>
            <a:picLocks noChangeAspect="1" noChangeArrowheads="1"/>
          </p:cNvPicPr>
          <p:nvPr/>
        </p:nvPicPr>
        <p:blipFill>
          <a:blip r:embed="rId4"/>
          <a:srcRect/>
          <a:stretch>
            <a:fillRect/>
          </a:stretch>
        </p:blipFill>
        <p:spPr bwMode="auto">
          <a:xfrm>
            <a:off x="1857356" y="1357298"/>
            <a:ext cx="7215205" cy="469234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27650" name="Picture 2"/>
          <p:cNvPicPr>
            <a:picLocks noChangeAspect="1" noChangeArrowheads="1"/>
          </p:cNvPicPr>
          <p:nvPr/>
        </p:nvPicPr>
        <p:blipFill>
          <a:blip r:embed="rId4"/>
          <a:srcRect/>
          <a:stretch>
            <a:fillRect/>
          </a:stretch>
        </p:blipFill>
        <p:spPr bwMode="auto">
          <a:xfrm>
            <a:off x="1786681" y="1252541"/>
            <a:ext cx="7133482" cy="4391037"/>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28674" name="Picture 2"/>
          <p:cNvPicPr>
            <a:picLocks noChangeAspect="1" noChangeArrowheads="1"/>
          </p:cNvPicPr>
          <p:nvPr/>
        </p:nvPicPr>
        <p:blipFill>
          <a:blip r:embed="rId4"/>
          <a:srcRect/>
          <a:stretch>
            <a:fillRect/>
          </a:stretch>
        </p:blipFill>
        <p:spPr bwMode="auto">
          <a:xfrm>
            <a:off x="1785918" y="1333503"/>
            <a:ext cx="7298778" cy="452438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29698" name="Picture 2"/>
          <p:cNvPicPr>
            <a:picLocks noChangeAspect="1" noChangeArrowheads="1"/>
          </p:cNvPicPr>
          <p:nvPr/>
        </p:nvPicPr>
        <p:blipFill>
          <a:blip r:embed="rId4"/>
          <a:srcRect/>
          <a:stretch>
            <a:fillRect/>
          </a:stretch>
        </p:blipFill>
        <p:spPr bwMode="auto">
          <a:xfrm>
            <a:off x="1893322" y="1462092"/>
            <a:ext cx="7179272" cy="43958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0722" name="Picture 2"/>
          <p:cNvPicPr>
            <a:picLocks noChangeAspect="1" noChangeArrowheads="1"/>
          </p:cNvPicPr>
          <p:nvPr/>
        </p:nvPicPr>
        <p:blipFill>
          <a:blip r:embed="rId4"/>
          <a:srcRect/>
          <a:stretch>
            <a:fillRect/>
          </a:stretch>
        </p:blipFill>
        <p:spPr bwMode="auto">
          <a:xfrm>
            <a:off x="2000232" y="1352554"/>
            <a:ext cx="6765445" cy="436246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Chain Constructor</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7170" name="Picture 2"/>
          <p:cNvPicPr>
            <a:picLocks noChangeAspect="1" noChangeArrowheads="1"/>
          </p:cNvPicPr>
          <p:nvPr/>
        </p:nvPicPr>
        <p:blipFill>
          <a:blip r:embed="rId4"/>
          <a:srcRect/>
          <a:stretch>
            <a:fillRect/>
          </a:stretch>
        </p:blipFill>
        <p:spPr bwMode="auto">
          <a:xfrm>
            <a:off x="1979594" y="1142984"/>
            <a:ext cx="6807248" cy="4572032"/>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a:srcRect/>
          <a:stretch>
            <a:fillRect/>
          </a:stretch>
        </p:blipFill>
        <p:spPr bwMode="auto">
          <a:xfrm>
            <a:off x="5500694" y="2500306"/>
            <a:ext cx="3619500" cy="1485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1746" name="Picture 2"/>
          <p:cNvPicPr>
            <a:picLocks noChangeAspect="1" noChangeArrowheads="1"/>
          </p:cNvPicPr>
          <p:nvPr/>
        </p:nvPicPr>
        <p:blipFill>
          <a:blip r:embed="rId4"/>
          <a:srcRect/>
          <a:stretch>
            <a:fillRect/>
          </a:stretch>
        </p:blipFill>
        <p:spPr bwMode="auto">
          <a:xfrm>
            <a:off x="1850574" y="1681165"/>
            <a:ext cx="7150582" cy="3248033"/>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2770" name="Picture 2"/>
          <p:cNvPicPr>
            <a:picLocks noChangeAspect="1" noChangeArrowheads="1"/>
          </p:cNvPicPr>
          <p:nvPr/>
        </p:nvPicPr>
        <p:blipFill>
          <a:blip r:embed="rId4"/>
          <a:srcRect/>
          <a:stretch>
            <a:fillRect/>
          </a:stretch>
        </p:blipFill>
        <p:spPr bwMode="auto">
          <a:xfrm>
            <a:off x="1837064" y="1219203"/>
            <a:ext cx="7235530" cy="478156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3794" name="Picture 2"/>
          <p:cNvPicPr>
            <a:picLocks noChangeAspect="1" noChangeArrowheads="1"/>
          </p:cNvPicPr>
          <p:nvPr/>
        </p:nvPicPr>
        <p:blipFill>
          <a:blip r:embed="rId4"/>
          <a:srcRect/>
          <a:stretch>
            <a:fillRect/>
          </a:stretch>
        </p:blipFill>
        <p:spPr bwMode="auto">
          <a:xfrm>
            <a:off x="1739033" y="1233490"/>
            <a:ext cx="7404999" cy="441008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4818" name="Picture 2"/>
          <p:cNvPicPr>
            <a:picLocks noChangeAspect="1" noChangeArrowheads="1"/>
          </p:cNvPicPr>
          <p:nvPr/>
        </p:nvPicPr>
        <p:blipFill>
          <a:blip r:embed="rId4"/>
          <a:srcRect/>
          <a:stretch>
            <a:fillRect/>
          </a:stretch>
        </p:blipFill>
        <p:spPr bwMode="auto">
          <a:xfrm>
            <a:off x="1858845" y="1142984"/>
            <a:ext cx="7285187" cy="471490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5842" name="Picture 2"/>
          <p:cNvPicPr>
            <a:picLocks noChangeAspect="1" noChangeArrowheads="1"/>
          </p:cNvPicPr>
          <p:nvPr/>
        </p:nvPicPr>
        <p:blipFill>
          <a:blip r:embed="rId4"/>
          <a:srcRect/>
          <a:stretch>
            <a:fillRect/>
          </a:stretch>
        </p:blipFill>
        <p:spPr bwMode="auto">
          <a:xfrm>
            <a:off x="1769799" y="1033465"/>
            <a:ext cx="7374234" cy="489586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6866" name="Picture 2"/>
          <p:cNvPicPr>
            <a:picLocks noChangeAspect="1" noChangeArrowheads="1"/>
          </p:cNvPicPr>
          <p:nvPr/>
        </p:nvPicPr>
        <p:blipFill>
          <a:blip r:embed="rId4"/>
          <a:srcRect/>
          <a:stretch>
            <a:fillRect/>
          </a:stretch>
        </p:blipFill>
        <p:spPr bwMode="auto">
          <a:xfrm>
            <a:off x="1928794" y="928670"/>
            <a:ext cx="6941392" cy="4714908"/>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7890" name="Picture 2"/>
          <p:cNvPicPr>
            <a:picLocks noChangeAspect="1" noChangeArrowheads="1"/>
          </p:cNvPicPr>
          <p:nvPr/>
        </p:nvPicPr>
        <p:blipFill>
          <a:blip r:embed="rId4"/>
          <a:srcRect/>
          <a:stretch>
            <a:fillRect/>
          </a:stretch>
        </p:blipFill>
        <p:spPr bwMode="auto">
          <a:xfrm>
            <a:off x="1800290" y="1142984"/>
            <a:ext cx="7272304" cy="4714908"/>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8914" name="Picture 2"/>
          <p:cNvPicPr>
            <a:picLocks noChangeAspect="1" noChangeArrowheads="1"/>
          </p:cNvPicPr>
          <p:nvPr/>
        </p:nvPicPr>
        <p:blipFill>
          <a:blip r:embed="rId4"/>
          <a:srcRect/>
          <a:stretch>
            <a:fillRect/>
          </a:stretch>
        </p:blipFill>
        <p:spPr bwMode="auto">
          <a:xfrm>
            <a:off x="1928794" y="928670"/>
            <a:ext cx="7134225" cy="494347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39938" name="Picture 2"/>
          <p:cNvPicPr>
            <a:picLocks noChangeAspect="1" noChangeArrowheads="1"/>
          </p:cNvPicPr>
          <p:nvPr/>
        </p:nvPicPr>
        <p:blipFill>
          <a:blip r:embed="rId4"/>
          <a:srcRect/>
          <a:stretch>
            <a:fillRect/>
          </a:stretch>
        </p:blipFill>
        <p:spPr bwMode="auto">
          <a:xfrm>
            <a:off x="1820584" y="1071547"/>
            <a:ext cx="7323416" cy="4929222"/>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0962" name="Picture 2"/>
          <p:cNvPicPr>
            <a:picLocks noChangeAspect="1" noChangeArrowheads="1"/>
          </p:cNvPicPr>
          <p:nvPr/>
        </p:nvPicPr>
        <p:blipFill>
          <a:blip r:embed="rId4"/>
          <a:srcRect/>
          <a:stretch>
            <a:fillRect/>
          </a:stretch>
        </p:blipFill>
        <p:spPr bwMode="auto">
          <a:xfrm>
            <a:off x="1805016" y="919163"/>
            <a:ext cx="7338984" cy="5386692"/>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Chain Constructor</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8195" name="Picture 3"/>
          <p:cNvPicPr>
            <a:picLocks noChangeAspect="1" noChangeArrowheads="1"/>
          </p:cNvPicPr>
          <p:nvPr/>
        </p:nvPicPr>
        <p:blipFill>
          <a:blip r:embed="rId4"/>
          <a:srcRect/>
          <a:stretch>
            <a:fillRect/>
          </a:stretch>
        </p:blipFill>
        <p:spPr bwMode="auto">
          <a:xfrm>
            <a:off x="1928794" y="1071546"/>
            <a:ext cx="2928958" cy="5453257"/>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a:srcRect/>
          <a:stretch>
            <a:fillRect/>
          </a:stretch>
        </p:blipFill>
        <p:spPr bwMode="auto">
          <a:xfrm>
            <a:off x="1928794" y="2678651"/>
            <a:ext cx="2857520" cy="4036497"/>
          </a:xfrm>
          <a:prstGeom prst="rect">
            <a:avLst/>
          </a:prstGeom>
          <a:noFill/>
          <a:ln w="9525">
            <a:noFill/>
            <a:miter lim="800000"/>
            <a:headEnd/>
            <a:tailEnd/>
          </a:ln>
          <a:effectLst/>
        </p:spPr>
      </p:pic>
      <p:pic>
        <p:nvPicPr>
          <p:cNvPr id="8197" name="Picture 5"/>
          <p:cNvPicPr>
            <a:picLocks noChangeAspect="1" noChangeArrowheads="1"/>
          </p:cNvPicPr>
          <p:nvPr/>
        </p:nvPicPr>
        <p:blipFill>
          <a:blip r:embed="rId6"/>
          <a:srcRect/>
          <a:stretch>
            <a:fillRect/>
          </a:stretch>
        </p:blipFill>
        <p:spPr bwMode="auto">
          <a:xfrm>
            <a:off x="1928794" y="1000108"/>
            <a:ext cx="3000396" cy="5696698"/>
          </a:xfrm>
          <a:prstGeom prst="rect">
            <a:avLst/>
          </a:prstGeom>
          <a:noFill/>
          <a:ln w="9525">
            <a:noFill/>
            <a:miter lim="800000"/>
            <a:headEnd/>
            <a:tailEnd/>
          </a:ln>
          <a:effectLst/>
        </p:spPr>
      </p:pic>
      <p:pic>
        <p:nvPicPr>
          <p:cNvPr id="8198" name="Picture 6"/>
          <p:cNvPicPr>
            <a:picLocks noChangeAspect="1" noChangeArrowheads="1"/>
          </p:cNvPicPr>
          <p:nvPr/>
        </p:nvPicPr>
        <p:blipFill>
          <a:blip r:embed="rId7"/>
          <a:srcRect/>
          <a:stretch>
            <a:fillRect/>
          </a:stretch>
        </p:blipFill>
        <p:spPr bwMode="auto">
          <a:xfrm>
            <a:off x="1928794" y="2786058"/>
            <a:ext cx="2971821" cy="142876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1986" name="Picture 2"/>
          <p:cNvPicPr>
            <a:picLocks noChangeAspect="1" noChangeArrowheads="1"/>
          </p:cNvPicPr>
          <p:nvPr/>
        </p:nvPicPr>
        <p:blipFill>
          <a:blip r:embed="rId4"/>
          <a:srcRect/>
          <a:stretch>
            <a:fillRect/>
          </a:stretch>
        </p:blipFill>
        <p:spPr bwMode="auto">
          <a:xfrm>
            <a:off x="1857383" y="1171575"/>
            <a:ext cx="7215211" cy="4329127"/>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3010" name="Picture 2"/>
          <p:cNvPicPr>
            <a:picLocks noChangeAspect="1" noChangeArrowheads="1"/>
          </p:cNvPicPr>
          <p:nvPr/>
        </p:nvPicPr>
        <p:blipFill>
          <a:blip r:embed="rId4"/>
          <a:srcRect/>
          <a:stretch>
            <a:fillRect/>
          </a:stretch>
        </p:blipFill>
        <p:spPr bwMode="auto">
          <a:xfrm>
            <a:off x="1833084" y="947739"/>
            <a:ext cx="7310948" cy="4767277"/>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4034" name="Picture 2"/>
          <p:cNvPicPr>
            <a:picLocks noChangeAspect="1" noChangeArrowheads="1"/>
          </p:cNvPicPr>
          <p:nvPr/>
        </p:nvPicPr>
        <p:blipFill>
          <a:blip r:embed="rId4"/>
          <a:srcRect/>
          <a:stretch>
            <a:fillRect/>
          </a:stretch>
        </p:blipFill>
        <p:spPr bwMode="auto">
          <a:xfrm>
            <a:off x="1816804" y="1042990"/>
            <a:ext cx="7255790" cy="4814902"/>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5058" name="Picture 2"/>
          <p:cNvPicPr>
            <a:picLocks noChangeAspect="1" noChangeArrowheads="1"/>
          </p:cNvPicPr>
          <p:nvPr/>
        </p:nvPicPr>
        <p:blipFill>
          <a:blip r:embed="rId4"/>
          <a:srcRect/>
          <a:stretch>
            <a:fillRect/>
          </a:stretch>
        </p:blipFill>
        <p:spPr bwMode="auto">
          <a:xfrm>
            <a:off x="1857356" y="785793"/>
            <a:ext cx="7286644" cy="5880993"/>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6082" name="Picture 2"/>
          <p:cNvPicPr>
            <a:picLocks noChangeAspect="1" noChangeArrowheads="1"/>
          </p:cNvPicPr>
          <p:nvPr/>
        </p:nvPicPr>
        <p:blipFill>
          <a:blip r:embed="rId4"/>
          <a:srcRect/>
          <a:stretch>
            <a:fillRect/>
          </a:stretch>
        </p:blipFill>
        <p:spPr bwMode="auto">
          <a:xfrm>
            <a:off x="1928794" y="952502"/>
            <a:ext cx="7072362" cy="4906662"/>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7106" name="Picture 2"/>
          <p:cNvPicPr>
            <a:picLocks noChangeAspect="1" noChangeArrowheads="1"/>
          </p:cNvPicPr>
          <p:nvPr/>
        </p:nvPicPr>
        <p:blipFill>
          <a:blip r:embed="rId4"/>
          <a:srcRect/>
          <a:stretch>
            <a:fillRect/>
          </a:stretch>
        </p:blipFill>
        <p:spPr bwMode="auto">
          <a:xfrm>
            <a:off x="1781253" y="1243108"/>
            <a:ext cx="7362747" cy="3900403"/>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8130" name="Picture 2"/>
          <p:cNvPicPr>
            <a:picLocks noChangeAspect="1" noChangeArrowheads="1"/>
          </p:cNvPicPr>
          <p:nvPr/>
        </p:nvPicPr>
        <p:blipFill>
          <a:blip r:embed="rId4"/>
          <a:srcRect/>
          <a:stretch>
            <a:fillRect/>
          </a:stretch>
        </p:blipFill>
        <p:spPr bwMode="auto">
          <a:xfrm>
            <a:off x="1862150" y="1402969"/>
            <a:ext cx="7281882" cy="4312047"/>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49154" name="Picture 2"/>
          <p:cNvPicPr>
            <a:picLocks noChangeAspect="1" noChangeArrowheads="1"/>
          </p:cNvPicPr>
          <p:nvPr/>
        </p:nvPicPr>
        <p:blipFill>
          <a:blip r:embed="rId4"/>
          <a:srcRect/>
          <a:stretch>
            <a:fillRect/>
          </a:stretch>
        </p:blipFill>
        <p:spPr bwMode="auto">
          <a:xfrm>
            <a:off x="1785918" y="1319217"/>
            <a:ext cx="7311429" cy="4467237"/>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50178" name="Picture 2"/>
          <p:cNvPicPr>
            <a:picLocks noChangeAspect="1" noChangeArrowheads="1"/>
          </p:cNvPicPr>
          <p:nvPr/>
        </p:nvPicPr>
        <p:blipFill>
          <a:blip r:embed="rId4"/>
          <a:srcRect/>
          <a:stretch>
            <a:fillRect/>
          </a:stretch>
        </p:blipFill>
        <p:spPr bwMode="auto">
          <a:xfrm>
            <a:off x="1846672" y="909639"/>
            <a:ext cx="7297328" cy="5052673"/>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51202" name="Picture 2"/>
          <p:cNvPicPr>
            <a:picLocks noChangeAspect="1" noChangeArrowheads="1"/>
          </p:cNvPicPr>
          <p:nvPr/>
        </p:nvPicPr>
        <p:blipFill>
          <a:blip r:embed="rId4"/>
          <a:srcRect/>
          <a:stretch>
            <a:fillRect/>
          </a:stretch>
        </p:blipFill>
        <p:spPr bwMode="auto">
          <a:xfrm>
            <a:off x="1831488" y="1042990"/>
            <a:ext cx="7312543" cy="488634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a:solidFill>
                  <a:srgbClr val="000000"/>
                </a:solidFill>
              </a:rPr>
              <a:t>Inheritance Memory Allocation</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9218" name="Picture 2"/>
          <p:cNvPicPr>
            <a:picLocks noChangeAspect="1" noChangeArrowheads="1"/>
          </p:cNvPicPr>
          <p:nvPr/>
        </p:nvPicPr>
        <p:blipFill>
          <a:blip r:embed="rId4"/>
          <a:srcRect/>
          <a:stretch>
            <a:fillRect/>
          </a:stretch>
        </p:blipFill>
        <p:spPr bwMode="auto">
          <a:xfrm>
            <a:off x="2000232" y="928670"/>
            <a:ext cx="3955067" cy="4143404"/>
          </a:xfrm>
          <a:prstGeom prst="rect">
            <a:avLst/>
          </a:prstGeom>
          <a:noFill/>
          <a:ln w="9525">
            <a:noFill/>
            <a:miter lim="800000"/>
            <a:headEnd/>
            <a:tailEnd/>
          </a:ln>
          <a:effectLst/>
        </p:spPr>
      </p:pic>
      <p:pic>
        <p:nvPicPr>
          <p:cNvPr id="9219" name="Picture 3"/>
          <p:cNvPicPr>
            <a:picLocks noChangeAspect="1" noChangeArrowheads="1"/>
          </p:cNvPicPr>
          <p:nvPr/>
        </p:nvPicPr>
        <p:blipFill>
          <a:blip r:embed="rId5"/>
          <a:srcRect/>
          <a:stretch>
            <a:fillRect/>
          </a:stretch>
        </p:blipFill>
        <p:spPr bwMode="auto">
          <a:xfrm>
            <a:off x="5572132" y="2857496"/>
            <a:ext cx="3362325" cy="2095500"/>
          </a:xfrm>
          <a:prstGeom prst="rect">
            <a:avLst/>
          </a:prstGeom>
          <a:noFill/>
          <a:ln w="9525">
            <a:noFill/>
            <a:miter lim="800000"/>
            <a:headEnd/>
            <a:tailEnd/>
          </a:ln>
          <a:effectLst/>
        </p:spPr>
      </p:pic>
      <p:cxnSp>
        <p:nvCxnSpPr>
          <p:cNvPr id="11" name="Straight Connector 10"/>
          <p:cNvCxnSpPr/>
          <p:nvPr/>
        </p:nvCxnSpPr>
        <p:spPr>
          <a:xfrm rot="10800000">
            <a:off x="3500430" y="4570419"/>
            <a:ext cx="2071702"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220" name="Picture 4"/>
          <p:cNvPicPr>
            <a:picLocks noChangeAspect="1" noChangeArrowheads="1"/>
          </p:cNvPicPr>
          <p:nvPr/>
        </p:nvPicPr>
        <p:blipFill>
          <a:blip r:embed="rId6"/>
          <a:srcRect/>
          <a:stretch>
            <a:fillRect/>
          </a:stretch>
        </p:blipFill>
        <p:spPr bwMode="auto">
          <a:xfrm>
            <a:off x="6529417" y="3071810"/>
            <a:ext cx="2257425" cy="17049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52226" name="Picture 2"/>
          <p:cNvPicPr>
            <a:picLocks noChangeAspect="1" noChangeArrowheads="1"/>
          </p:cNvPicPr>
          <p:nvPr/>
        </p:nvPicPr>
        <p:blipFill>
          <a:blip r:embed="rId4"/>
          <a:srcRect/>
          <a:stretch>
            <a:fillRect/>
          </a:stretch>
        </p:blipFill>
        <p:spPr bwMode="auto">
          <a:xfrm>
            <a:off x="1785918" y="1500197"/>
            <a:ext cx="7286625" cy="32861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53250" name="Picture 2"/>
          <p:cNvPicPr>
            <a:picLocks noChangeAspect="1" noChangeArrowheads="1"/>
          </p:cNvPicPr>
          <p:nvPr/>
        </p:nvPicPr>
        <p:blipFill>
          <a:blip r:embed="rId4"/>
          <a:srcRect/>
          <a:stretch>
            <a:fillRect/>
          </a:stretch>
        </p:blipFill>
        <p:spPr bwMode="auto">
          <a:xfrm>
            <a:off x="1785918" y="1143019"/>
            <a:ext cx="7313975" cy="492918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Verilog</a:t>
            </a:r>
          </a:p>
        </p:txBody>
      </p:sp>
      <p:pic>
        <p:nvPicPr>
          <p:cNvPr id="54274" name="Picture 2"/>
          <p:cNvPicPr>
            <a:picLocks noChangeAspect="1" noChangeArrowheads="1"/>
          </p:cNvPicPr>
          <p:nvPr/>
        </p:nvPicPr>
        <p:blipFill>
          <a:blip r:embed="rId4"/>
          <a:srcRect/>
          <a:stretch>
            <a:fillRect/>
          </a:stretch>
        </p:blipFill>
        <p:spPr bwMode="auto">
          <a:xfrm>
            <a:off x="1785918" y="1462089"/>
            <a:ext cx="7286644" cy="3267518"/>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baseline="0" noProof="0">
                <a:ln>
                  <a:noFill/>
                </a:ln>
                <a:solidFill>
                  <a:srgbClr val="000000"/>
                </a:solidFill>
                <a:effectLst/>
                <a:uLnTx/>
                <a:uFillTx/>
                <a:latin typeface="+mj-lt"/>
                <a:ea typeface="+mj-ea"/>
                <a:cs typeface="+mj-cs"/>
              </a:rPr>
              <a:t> – How to verify</a:t>
            </a:r>
          </a:p>
        </p:txBody>
      </p:sp>
      <p:pic>
        <p:nvPicPr>
          <p:cNvPr id="5122" name="Picture 2"/>
          <p:cNvPicPr>
            <a:picLocks noChangeAspect="1" noChangeArrowheads="1"/>
          </p:cNvPicPr>
          <p:nvPr/>
        </p:nvPicPr>
        <p:blipFill>
          <a:blip r:embed="rId4"/>
          <a:srcRect/>
          <a:stretch>
            <a:fillRect/>
          </a:stretch>
        </p:blipFill>
        <p:spPr bwMode="auto">
          <a:xfrm>
            <a:off x="1785918" y="1000108"/>
            <a:ext cx="3190875" cy="1971675"/>
          </a:xfrm>
          <a:prstGeom prst="rect">
            <a:avLst/>
          </a:prstGeom>
          <a:noFill/>
          <a:ln w="9525">
            <a:noFill/>
            <a:miter lim="800000"/>
            <a:headEnd/>
            <a:tailEnd/>
          </a:ln>
          <a:effectLst/>
        </p:spPr>
      </p:pic>
      <p:pic>
        <p:nvPicPr>
          <p:cNvPr id="5123" name="Picture 3" descr="C:\Users\nagesh\Desktop\MCIS\Material for class\VERIFY_example.PNG"/>
          <p:cNvPicPr>
            <a:picLocks noGrp="1" noChangeAspect="1" noChangeArrowheads="1"/>
          </p:cNvPicPr>
          <p:nvPr>
            <p:ph idx="1"/>
          </p:nvPr>
        </p:nvPicPr>
        <p:blipFill>
          <a:blip r:embed="rId5"/>
          <a:srcRect/>
          <a:stretch>
            <a:fillRect/>
          </a:stretch>
        </p:blipFill>
        <p:spPr bwMode="auto">
          <a:xfrm>
            <a:off x="3219737" y="3009110"/>
            <a:ext cx="5781419" cy="37060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baseline="0" noProof="0">
                <a:ln>
                  <a:noFill/>
                </a:ln>
                <a:solidFill>
                  <a:srgbClr val="000000"/>
                </a:solidFill>
                <a:effectLst/>
                <a:uLnTx/>
                <a:uFillTx/>
                <a:latin typeface="+mj-lt"/>
                <a:ea typeface="+mj-ea"/>
                <a:cs typeface="+mj-cs"/>
              </a:rPr>
              <a:t> Features </a:t>
            </a:r>
          </a:p>
        </p:txBody>
      </p:sp>
      <p:pic>
        <p:nvPicPr>
          <p:cNvPr id="6146" name="Picture 2"/>
          <p:cNvPicPr>
            <a:picLocks noGrp="1" noChangeAspect="1" noChangeArrowheads="1"/>
          </p:cNvPicPr>
          <p:nvPr>
            <p:ph idx="1"/>
          </p:nvPr>
        </p:nvPicPr>
        <p:blipFill>
          <a:blip r:embed="rId4"/>
          <a:srcRect/>
          <a:stretch>
            <a:fillRect/>
          </a:stretch>
        </p:blipFill>
        <p:spPr bwMode="auto">
          <a:xfrm>
            <a:off x="1778552" y="1500174"/>
            <a:ext cx="7365480" cy="428628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 – Data types</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sp>
        <p:nvSpPr>
          <p:cNvPr id="5" name="Content Placeholder 4"/>
          <p:cNvSpPr>
            <a:spLocks noGrp="1"/>
          </p:cNvSpPr>
          <p:nvPr>
            <p:ph idx="1"/>
          </p:nvPr>
        </p:nvSpPr>
        <p:spPr>
          <a:xfrm>
            <a:off x="1798670" y="1000108"/>
            <a:ext cx="7345330" cy="1643074"/>
          </a:xfrm>
        </p:spPr>
        <p:txBody>
          <a:bodyPr/>
          <a:lstStyle/>
          <a:p>
            <a:r>
              <a:rPr lang="en-IN" sz="2400" b="1">
                <a:solidFill>
                  <a:srgbClr val="000000"/>
                </a:solidFill>
              </a:rPr>
              <a:t>logic </a:t>
            </a:r>
            <a:r>
              <a:rPr lang="en-IN" sz="2400">
                <a:solidFill>
                  <a:srgbClr val="000000"/>
                </a:solidFill>
              </a:rPr>
              <a:t>replaces </a:t>
            </a:r>
            <a:r>
              <a:rPr lang="en-IN" sz="2400" err="1">
                <a:solidFill>
                  <a:srgbClr val="000000"/>
                </a:solidFill>
              </a:rPr>
              <a:t>reg</a:t>
            </a:r>
            <a:r>
              <a:rPr lang="en-IN" sz="2400">
                <a:solidFill>
                  <a:srgbClr val="000000"/>
                </a:solidFill>
              </a:rPr>
              <a:t> of </a:t>
            </a:r>
            <a:r>
              <a:rPr lang="en-IN" sz="2400" err="1">
                <a:solidFill>
                  <a:srgbClr val="000000"/>
                </a:solidFill>
              </a:rPr>
              <a:t>Verilog</a:t>
            </a:r>
            <a:endParaRPr lang="en-IN" sz="2400">
              <a:solidFill>
                <a:srgbClr val="000000"/>
              </a:solidFill>
            </a:endParaRPr>
          </a:p>
          <a:p>
            <a:r>
              <a:rPr lang="en-IN" sz="2400">
                <a:solidFill>
                  <a:srgbClr val="000000"/>
                </a:solidFill>
              </a:rPr>
              <a:t>logic can be net or </a:t>
            </a:r>
            <a:r>
              <a:rPr lang="en-IN" sz="2400" err="1">
                <a:solidFill>
                  <a:srgbClr val="000000"/>
                </a:solidFill>
              </a:rPr>
              <a:t>reg</a:t>
            </a:r>
            <a:r>
              <a:rPr lang="en-IN" sz="2400">
                <a:solidFill>
                  <a:srgbClr val="000000"/>
                </a:solidFill>
              </a:rPr>
              <a:t> depending on usage</a:t>
            </a:r>
          </a:p>
          <a:p>
            <a:endParaRPr lang="en-IN">
              <a:solidFill>
                <a:srgbClr val="000000"/>
              </a:solidFill>
            </a:endParaRPr>
          </a:p>
          <a:p>
            <a:endParaRPr lang="en-IN">
              <a:solidFill>
                <a:srgbClr val="000000"/>
              </a:solidFill>
            </a:endParaRPr>
          </a:p>
        </p:txBody>
      </p:sp>
      <p:pic>
        <p:nvPicPr>
          <p:cNvPr id="63493" name="Picture 5"/>
          <p:cNvPicPr>
            <a:picLocks noChangeAspect="1" noChangeArrowheads="1"/>
          </p:cNvPicPr>
          <p:nvPr/>
        </p:nvPicPr>
        <p:blipFill>
          <a:blip r:embed="rId4"/>
          <a:srcRect/>
          <a:stretch>
            <a:fillRect/>
          </a:stretch>
        </p:blipFill>
        <p:spPr bwMode="auto">
          <a:xfrm>
            <a:off x="2143108" y="2500306"/>
            <a:ext cx="6643734" cy="2281182"/>
          </a:xfrm>
          <a:prstGeom prst="rect">
            <a:avLst/>
          </a:prstGeom>
          <a:noFill/>
          <a:ln w="9525">
            <a:noFill/>
            <a:miter lim="800000"/>
            <a:headEnd/>
            <a:tailEnd/>
          </a:ln>
          <a:effectLst/>
        </p:spPr>
      </p:pic>
      <p:sp>
        <p:nvSpPr>
          <p:cNvPr id="10" name="TextBox 9"/>
          <p:cNvSpPr txBox="1"/>
          <p:nvPr/>
        </p:nvSpPr>
        <p:spPr>
          <a:xfrm>
            <a:off x="1857356" y="5572140"/>
            <a:ext cx="7286644" cy="461665"/>
          </a:xfrm>
          <a:prstGeom prst="rect">
            <a:avLst/>
          </a:prstGeom>
          <a:noFill/>
        </p:spPr>
        <p:txBody>
          <a:bodyPr wrap="square" rtlCol="0">
            <a:spAutoFit/>
          </a:bodyPr>
          <a:lstStyle/>
          <a:p>
            <a:r>
              <a:rPr lang="en-IN" sz="2400"/>
              <a:t>Advantage of logic type: No need of port list rules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 – Data types</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64514" name="Picture 2"/>
          <p:cNvPicPr>
            <a:picLocks noGrp="1" noChangeAspect="1" noChangeArrowheads="1"/>
          </p:cNvPicPr>
          <p:nvPr>
            <p:ph idx="1"/>
          </p:nvPr>
        </p:nvPicPr>
        <p:blipFill>
          <a:blip r:embed="rId4"/>
          <a:srcRect t="7143"/>
          <a:stretch>
            <a:fillRect/>
          </a:stretch>
        </p:blipFill>
        <p:spPr bwMode="auto">
          <a:xfrm>
            <a:off x="1857356" y="1571612"/>
            <a:ext cx="7215206" cy="3714776"/>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–Groups of Data Object</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sp>
        <p:nvSpPr>
          <p:cNvPr id="5" name="Content Placeholder 4"/>
          <p:cNvSpPr>
            <a:spLocks noGrp="1"/>
          </p:cNvSpPr>
          <p:nvPr>
            <p:ph idx="1"/>
          </p:nvPr>
        </p:nvSpPr>
        <p:spPr>
          <a:xfrm>
            <a:off x="1727232" y="1341438"/>
            <a:ext cx="7488238" cy="5327650"/>
          </a:xfrm>
        </p:spPr>
        <p:txBody>
          <a:bodyPr/>
          <a:lstStyle/>
          <a:p>
            <a:pPr>
              <a:buNone/>
            </a:pPr>
            <a:r>
              <a:rPr lang="en-IN">
                <a:solidFill>
                  <a:srgbClr val="000000"/>
                </a:solidFill>
              </a:rPr>
              <a:t>    Net and variable – differ in the way in which they are assigned and hold values</a:t>
            </a:r>
          </a:p>
        </p:txBody>
      </p:sp>
      <p:sp>
        <p:nvSpPr>
          <p:cNvPr id="6" name="TextBox 5"/>
          <p:cNvSpPr txBox="1"/>
          <p:nvPr/>
        </p:nvSpPr>
        <p:spPr>
          <a:xfrm>
            <a:off x="2000232" y="2807515"/>
            <a:ext cx="3143272" cy="3139321"/>
          </a:xfrm>
          <a:prstGeom prst="rect">
            <a:avLst/>
          </a:prstGeom>
          <a:noFill/>
        </p:spPr>
        <p:txBody>
          <a:bodyPr wrap="square" rtlCol="0">
            <a:spAutoFit/>
          </a:bodyPr>
          <a:lstStyle/>
          <a:p>
            <a:pPr algn="ctr"/>
            <a:r>
              <a:rPr lang="en-IN"/>
              <a:t>NET</a:t>
            </a:r>
          </a:p>
          <a:p>
            <a:endParaRPr lang="en-IN"/>
          </a:p>
          <a:p>
            <a:pPr>
              <a:buFont typeface="Wingdings" pitchFamily="2" charset="2"/>
              <a:buChar char="Ø"/>
            </a:pPr>
            <a:r>
              <a:rPr lang="en-IN"/>
              <a:t> written by one or more continuous assignment</a:t>
            </a:r>
          </a:p>
          <a:p>
            <a:pPr>
              <a:buFont typeface="Wingdings" pitchFamily="2" charset="2"/>
              <a:buChar char="Ø"/>
            </a:pPr>
            <a:endParaRPr lang="en-IN"/>
          </a:p>
          <a:p>
            <a:pPr>
              <a:buFont typeface="Wingdings" pitchFamily="2" charset="2"/>
              <a:buChar char="Ø"/>
            </a:pPr>
            <a:endParaRPr lang="en-IN"/>
          </a:p>
          <a:p>
            <a:pPr>
              <a:buFont typeface="Wingdings" pitchFamily="2" charset="2"/>
              <a:buChar char="Ø"/>
            </a:pPr>
            <a:r>
              <a:rPr lang="en-IN"/>
              <a:t> cannot be procedurally assigned</a:t>
            </a:r>
          </a:p>
          <a:p>
            <a:pPr>
              <a:buFont typeface="Wingdings" pitchFamily="2" charset="2"/>
              <a:buChar char="Ø"/>
            </a:pPr>
            <a:endParaRPr lang="en-IN"/>
          </a:p>
          <a:p>
            <a:pPr>
              <a:buFont typeface="Wingdings" pitchFamily="2" charset="2"/>
              <a:buChar char="Ø"/>
            </a:pPr>
            <a:endParaRPr lang="en-IN"/>
          </a:p>
          <a:p>
            <a:pPr>
              <a:buFont typeface="Wingdings" pitchFamily="2" charset="2"/>
              <a:buChar char="Ø"/>
            </a:pPr>
            <a:r>
              <a:rPr lang="en-IN"/>
              <a:t> shall not store a value</a:t>
            </a:r>
          </a:p>
        </p:txBody>
      </p:sp>
      <p:sp>
        <p:nvSpPr>
          <p:cNvPr id="7" name="TextBox 6"/>
          <p:cNvSpPr txBox="1"/>
          <p:nvPr/>
        </p:nvSpPr>
        <p:spPr>
          <a:xfrm>
            <a:off x="5715008" y="2807515"/>
            <a:ext cx="3143272" cy="3693319"/>
          </a:xfrm>
          <a:prstGeom prst="rect">
            <a:avLst/>
          </a:prstGeom>
          <a:noFill/>
        </p:spPr>
        <p:txBody>
          <a:bodyPr wrap="square" rtlCol="0">
            <a:spAutoFit/>
          </a:bodyPr>
          <a:lstStyle/>
          <a:p>
            <a:pPr algn="ctr"/>
            <a:r>
              <a:rPr lang="en-IN"/>
              <a:t>VARIABLE</a:t>
            </a:r>
          </a:p>
          <a:p>
            <a:endParaRPr lang="en-IN"/>
          </a:p>
          <a:p>
            <a:pPr>
              <a:buFont typeface="Wingdings" pitchFamily="2" charset="2"/>
              <a:buChar char="Ø"/>
            </a:pPr>
            <a:r>
              <a:rPr lang="en-IN"/>
              <a:t> written by one or more procedural statements</a:t>
            </a:r>
          </a:p>
          <a:p>
            <a:pPr>
              <a:buFont typeface="Wingdings" pitchFamily="2" charset="2"/>
              <a:buChar char="Ø"/>
            </a:pPr>
            <a:endParaRPr lang="en-IN"/>
          </a:p>
          <a:p>
            <a:pPr>
              <a:buFont typeface="Wingdings" pitchFamily="2" charset="2"/>
              <a:buChar char="Ø"/>
            </a:pPr>
            <a:endParaRPr lang="en-IN"/>
          </a:p>
          <a:p>
            <a:pPr>
              <a:buFont typeface="Wingdings" pitchFamily="2" charset="2"/>
              <a:buChar char="Ø"/>
            </a:pPr>
            <a:r>
              <a:rPr lang="en-IN"/>
              <a:t> written by one continuous assignment</a:t>
            </a:r>
          </a:p>
          <a:p>
            <a:pPr>
              <a:buFont typeface="Wingdings" pitchFamily="2" charset="2"/>
              <a:buChar char="Ø"/>
            </a:pPr>
            <a:endParaRPr lang="en-IN"/>
          </a:p>
          <a:p>
            <a:pPr>
              <a:buFont typeface="Wingdings" pitchFamily="2" charset="2"/>
              <a:buChar char="Ø"/>
            </a:pPr>
            <a:endParaRPr lang="en-IN"/>
          </a:p>
          <a:p>
            <a:pPr>
              <a:buFont typeface="Wingdings" pitchFamily="2" charset="2"/>
              <a:buChar char="Ø"/>
            </a:pPr>
            <a:r>
              <a:rPr lang="en-IN"/>
              <a:t> stores and holds value; last write determines the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a:t>
            </a:r>
            <a:r>
              <a:rPr kumimoji="0" lang="en-US" sz="2800" b="1" i="0" u="none" strike="noStrike" kern="0" cap="none" spc="0" normalizeH="0" noProof="0">
                <a:ln>
                  <a:noFill/>
                </a:ln>
                <a:solidFill>
                  <a:srgbClr val="000000"/>
                </a:solidFill>
                <a:effectLst/>
                <a:uLnTx/>
                <a:uFillTx/>
                <a:latin typeface="+mj-lt"/>
                <a:ea typeface="+mj-ea"/>
                <a:cs typeface="+mj-cs"/>
              </a:rPr>
              <a:t> </a:t>
            </a:r>
            <a:r>
              <a:rPr kumimoji="0" lang="en-US" sz="2800" b="1" i="0" u="none" strike="noStrike" kern="0" cap="none" spc="0" normalizeH="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 - Net</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67586" name="Picture 2"/>
          <p:cNvPicPr>
            <a:picLocks noGrp="1" noChangeAspect="1" noChangeArrowheads="1"/>
          </p:cNvPicPr>
          <p:nvPr>
            <p:ph idx="1"/>
          </p:nvPr>
        </p:nvPicPr>
        <p:blipFill>
          <a:blip r:embed="rId4"/>
          <a:srcRect/>
          <a:stretch>
            <a:fillRect/>
          </a:stretch>
        </p:blipFill>
        <p:spPr bwMode="auto">
          <a:xfrm>
            <a:off x="2285984" y="1071546"/>
            <a:ext cx="2372576" cy="1785950"/>
          </a:xfrm>
          <a:prstGeom prst="rect">
            <a:avLst/>
          </a:prstGeom>
          <a:noFill/>
          <a:ln w="9525">
            <a:noFill/>
            <a:miter lim="800000"/>
            <a:headEnd/>
            <a:tailEnd/>
          </a:ln>
          <a:effectLst/>
        </p:spPr>
      </p:pic>
      <p:pic>
        <p:nvPicPr>
          <p:cNvPr id="67587" name="Picture 3"/>
          <p:cNvPicPr>
            <a:picLocks noChangeAspect="1" noChangeArrowheads="1"/>
          </p:cNvPicPr>
          <p:nvPr/>
        </p:nvPicPr>
        <p:blipFill>
          <a:blip r:embed="rId5"/>
          <a:srcRect/>
          <a:stretch>
            <a:fillRect/>
          </a:stretch>
        </p:blipFill>
        <p:spPr bwMode="auto">
          <a:xfrm>
            <a:off x="4214810" y="2643182"/>
            <a:ext cx="4714908" cy="409577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a:t>
            </a:r>
            <a:r>
              <a:rPr kumimoji="0" lang="en-US" sz="2800" b="1" i="0" u="none" strike="noStrike" kern="0" cap="none" spc="0" normalizeH="0" noProof="0">
                <a:ln>
                  <a:noFill/>
                </a:ln>
                <a:solidFill>
                  <a:srgbClr val="000000"/>
                </a:solidFill>
                <a:effectLst/>
                <a:uLnTx/>
                <a:uFillTx/>
                <a:latin typeface="+mj-lt"/>
                <a:ea typeface="+mj-ea"/>
                <a:cs typeface="+mj-cs"/>
              </a:rPr>
              <a:t> </a:t>
            </a:r>
            <a:r>
              <a:rPr kumimoji="0" lang="en-US" sz="2800" b="1" i="0" u="none" strike="noStrike" kern="0" cap="none" spc="0" normalizeH="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 – Net (wire, tri, </a:t>
            </a:r>
            <a:r>
              <a:rPr kumimoji="0" lang="en-US" sz="2800" b="1" i="0" u="none" strike="noStrike" kern="0" cap="none" spc="0" normalizeH="0" noProof="0" err="1">
                <a:ln>
                  <a:noFill/>
                </a:ln>
                <a:solidFill>
                  <a:srgbClr val="000000"/>
                </a:solidFill>
                <a:effectLst/>
                <a:uLnTx/>
                <a:uFillTx/>
                <a:latin typeface="+mj-lt"/>
                <a:ea typeface="+mj-ea"/>
                <a:cs typeface="+mj-cs"/>
              </a:rPr>
              <a:t>uwire</a:t>
            </a:r>
            <a:r>
              <a:rPr kumimoji="0" lang="en-US" sz="2800" b="1" i="0" u="none" strike="noStrike" kern="0" cap="none" spc="0" normalizeH="0" noProof="0">
                <a:ln>
                  <a:noFill/>
                </a:ln>
                <a:solidFill>
                  <a:srgbClr val="000000"/>
                </a:solidFill>
                <a:effectLst/>
                <a:uLnTx/>
                <a:uFillTx/>
                <a:latin typeface="+mj-lt"/>
                <a:ea typeface="+mj-ea"/>
                <a:cs typeface="+mj-cs"/>
              </a:rPr>
              <a:t>, </a:t>
            </a:r>
            <a:r>
              <a:rPr kumimoji="0" lang="en-US" sz="2800" b="1" i="0" u="none" strike="noStrike" kern="0" cap="none" spc="0" normalizeH="0" noProof="0" err="1">
                <a:ln>
                  <a:noFill/>
                </a:ln>
                <a:solidFill>
                  <a:srgbClr val="000000"/>
                </a:solidFill>
                <a:effectLst/>
                <a:uLnTx/>
                <a:uFillTx/>
                <a:latin typeface="+mj-lt"/>
                <a:ea typeface="+mj-ea"/>
                <a:cs typeface="+mj-cs"/>
              </a:rPr>
              <a:t>wor</a:t>
            </a:r>
            <a:r>
              <a:rPr kumimoji="0" lang="en-US" sz="2800" b="1" i="0" u="none" strike="noStrike" kern="0" cap="none" spc="0" normalizeH="0" noProof="0">
                <a:ln>
                  <a:noFill/>
                </a:ln>
                <a:solidFill>
                  <a:srgbClr val="000000"/>
                </a:solidFill>
                <a:effectLst/>
                <a:uLnTx/>
                <a:uFillTx/>
                <a:latin typeface="+mj-lt"/>
                <a:ea typeface="+mj-ea"/>
                <a:cs typeface="+mj-cs"/>
              </a:rPr>
              <a:t>, </a:t>
            </a:r>
            <a:r>
              <a:rPr kumimoji="0" lang="en-US" sz="2800" b="1" i="0" u="none" strike="noStrike" kern="0" cap="none" spc="0" normalizeH="0" noProof="0" err="1">
                <a:ln>
                  <a:noFill/>
                </a:ln>
                <a:solidFill>
                  <a:srgbClr val="000000"/>
                </a:solidFill>
                <a:effectLst/>
                <a:uLnTx/>
                <a:uFillTx/>
                <a:latin typeface="+mj-lt"/>
                <a:ea typeface="+mj-ea"/>
                <a:cs typeface="+mj-cs"/>
              </a:rPr>
              <a:t>trior</a:t>
            </a:r>
            <a:r>
              <a:rPr kumimoji="0" lang="en-US" sz="2800" b="1" i="0" u="none" strike="noStrike" kern="0" cap="none" spc="0" normalizeH="0" noProof="0">
                <a:ln>
                  <a:noFill/>
                </a:ln>
                <a:solidFill>
                  <a:srgbClr val="000000"/>
                </a:solidFill>
                <a:effectLst/>
                <a:uLnTx/>
                <a:uFillTx/>
                <a:latin typeface="+mj-lt"/>
                <a:ea typeface="+mj-ea"/>
                <a:cs typeface="+mj-cs"/>
              </a:rPr>
              <a:t>, wand, </a:t>
            </a:r>
            <a:r>
              <a:rPr kumimoji="0" lang="en-US" sz="2800" b="1" i="0" u="none" strike="noStrike" kern="0" cap="none" spc="0" normalizeH="0" noProof="0" err="1">
                <a:ln>
                  <a:noFill/>
                </a:ln>
                <a:solidFill>
                  <a:srgbClr val="000000"/>
                </a:solidFill>
                <a:effectLst/>
                <a:uLnTx/>
                <a:uFillTx/>
                <a:latin typeface="+mj-lt"/>
                <a:ea typeface="+mj-ea"/>
                <a:cs typeface="+mj-cs"/>
              </a:rPr>
              <a:t>triand</a:t>
            </a:r>
            <a:r>
              <a:rPr kumimoji="0" lang="en-US" sz="2800" b="1" i="0" u="none" strike="noStrike" kern="0" cap="none" spc="0" normalizeH="0" noProof="0">
                <a:ln>
                  <a:noFill/>
                </a:ln>
                <a:solidFill>
                  <a:srgbClr val="000000"/>
                </a:solidFill>
                <a:effectLst/>
                <a:uLnTx/>
                <a:uFillTx/>
                <a:latin typeface="+mj-lt"/>
                <a:ea typeface="+mj-ea"/>
                <a:cs typeface="+mj-cs"/>
              </a:rPr>
              <a:t>)</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68610" name="Picture 2"/>
          <p:cNvPicPr>
            <a:picLocks noGrp="1" noChangeAspect="1" noChangeArrowheads="1"/>
          </p:cNvPicPr>
          <p:nvPr>
            <p:ph idx="1"/>
          </p:nvPr>
        </p:nvPicPr>
        <p:blipFill>
          <a:blip r:embed="rId4"/>
          <a:srcRect/>
          <a:stretch>
            <a:fillRect/>
          </a:stretch>
        </p:blipFill>
        <p:spPr bwMode="auto">
          <a:xfrm>
            <a:off x="1928794" y="1428735"/>
            <a:ext cx="6858048" cy="2174021"/>
          </a:xfrm>
          <a:prstGeom prst="rect">
            <a:avLst/>
          </a:prstGeom>
          <a:noFill/>
          <a:ln w="9525">
            <a:noFill/>
            <a:miter lim="800000"/>
            <a:headEnd/>
            <a:tailEnd/>
          </a:ln>
          <a:effectLst/>
        </p:spPr>
      </p:pic>
      <p:pic>
        <p:nvPicPr>
          <p:cNvPr id="68611" name="Picture 3"/>
          <p:cNvPicPr>
            <a:picLocks noChangeAspect="1" noChangeArrowheads="1"/>
          </p:cNvPicPr>
          <p:nvPr/>
        </p:nvPicPr>
        <p:blipFill>
          <a:blip r:embed="rId5"/>
          <a:srcRect/>
          <a:stretch>
            <a:fillRect/>
          </a:stretch>
        </p:blipFill>
        <p:spPr bwMode="auto">
          <a:xfrm>
            <a:off x="1928794" y="3714752"/>
            <a:ext cx="2143140" cy="2952438"/>
          </a:xfrm>
          <a:prstGeom prst="rect">
            <a:avLst/>
          </a:prstGeom>
          <a:noFill/>
          <a:ln w="9525">
            <a:noFill/>
            <a:miter lim="800000"/>
            <a:headEnd/>
            <a:tailEnd/>
          </a:ln>
          <a:effectLst/>
        </p:spPr>
      </p:pic>
      <p:pic>
        <p:nvPicPr>
          <p:cNvPr id="68612" name="Picture 4"/>
          <p:cNvPicPr>
            <a:picLocks noChangeAspect="1" noChangeArrowheads="1"/>
          </p:cNvPicPr>
          <p:nvPr/>
        </p:nvPicPr>
        <p:blipFill>
          <a:blip r:embed="rId6"/>
          <a:srcRect/>
          <a:stretch>
            <a:fillRect/>
          </a:stretch>
        </p:blipFill>
        <p:spPr bwMode="auto">
          <a:xfrm>
            <a:off x="4000496" y="4429132"/>
            <a:ext cx="5050581" cy="1285884"/>
          </a:xfrm>
          <a:prstGeom prst="rect">
            <a:avLst/>
          </a:prstGeom>
          <a:noFill/>
          <a:ln w="9525">
            <a:noFill/>
            <a:miter lim="800000"/>
            <a:headEnd/>
            <a:tailEnd/>
          </a:ln>
          <a:effectLst/>
        </p:spPr>
      </p:pic>
      <p:sp>
        <p:nvSpPr>
          <p:cNvPr id="10" name="TextBox 9"/>
          <p:cNvSpPr txBox="1"/>
          <p:nvPr/>
        </p:nvSpPr>
        <p:spPr>
          <a:xfrm>
            <a:off x="3786182" y="3714752"/>
            <a:ext cx="4929222" cy="646331"/>
          </a:xfrm>
          <a:prstGeom prst="rect">
            <a:avLst/>
          </a:prstGeom>
          <a:noFill/>
        </p:spPr>
        <p:txBody>
          <a:bodyPr wrap="square" rtlCol="0">
            <a:spAutoFit/>
          </a:bodyPr>
          <a:lstStyle/>
          <a:p>
            <a:r>
              <a:rPr lang="en-IN"/>
              <a:t>For multiple drivers, truth table t1 (wire/tri), t2 (wand/</a:t>
            </a:r>
            <a:r>
              <a:rPr lang="en-IN" err="1"/>
              <a:t>triand</a:t>
            </a:r>
            <a:r>
              <a:rPr lang="en-IN"/>
              <a:t>), t3 (</a:t>
            </a:r>
            <a:r>
              <a:rPr lang="en-IN" err="1"/>
              <a:t>wor</a:t>
            </a:r>
            <a:r>
              <a:rPr lang="en-IN"/>
              <a:t>/</a:t>
            </a:r>
            <a:r>
              <a:rPr lang="en-IN" err="1"/>
              <a:t>trior</a:t>
            </a:r>
            <a:r>
              <a:rPr lang="en-IN"/>
              <a:t>)</a:t>
            </a:r>
          </a:p>
        </p:txBody>
      </p:sp>
      <p:pic>
        <p:nvPicPr>
          <p:cNvPr id="1026" name="Picture 2"/>
          <p:cNvPicPr>
            <a:picLocks noChangeAspect="1" noChangeArrowheads="1"/>
          </p:cNvPicPr>
          <p:nvPr/>
        </p:nvPicPr>
        <p:blipFill>
          <a:blip r:embed="rId7"/>
          <a:srcRect/>
          <a:stretch>
            <a:fillRect/>
          </a:stretch>
        </p:blipFill>
        <p:spPr bwMode="auto">
          <a:xfrm>
            <a:off x="2071670" y="3714752"/>
            <a:ext cx="857256" cy="62151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err="1">
                <a:solidFill>
                  <a:srgbClr val="000000"/>
                </a:solidFill>
              </a:rPr>
              <a:t>Overriden</a:t>
            </a:r>
            <a:r>
              <a:rPr lang="en-US" sz="2800" b="1">
                <a:solidFill>
                  <a:srgbClr val="000000"/>
                </a:solidFill>
              </a:rPr>
              <a:t> members – </a:t>
            </a:r>
            <a:r>
              <a:rPr lang="en-US" sz="2800" b="1" err="1">
                <a:solidFill>
                  <a:srgbClr val="000000"/>
                </a:solidFill>
              </a:rPr>
              <a:t>Upcasting</a:t>
            </a:r>
            <a:r>
              <a:rPr lang="en-US" sz="2800" b="1">
                <a:solidFill>
                  <a:srgbClr val="000000"/>
                </a:solidFill>
              </a:rPr>
              <a:t> &amp; </a:t>
            </a:r>
            <a:r>
              <a:rPr lang="en-US" sz="2800" b="1" err="1">
                <a:solidFill>
                  <a:srgbClr val="000000"/>
                </a:solidFill>
              </a:rPr>
              <a:t>Downcasting</a:t>
            </a:r>
            <a:endParaRPr lang="en-US" sz="2800" b="1">
              <a:solidFill>
                <a:srgbClr val="000000"/>
              </a:solidFill>
            </a:endParaRP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10242" name="Picture 2"/>
          <p:cNvPicPr>
            <a:picLocks noChangeAspect="1" noChangeArrowheads="1"/>
          </p:cNvPicPr>
          <p:nvPr/>
        </p:nvPicPr>
        <p:blipFill>
          <a:blip r:embed="rId4"/>
          <a:srcRect/>
          <a:stretch>
            <a:fillRect/>
          </a:stretch>
        </p:blipFill>
        <p:spPr bwMode="auto">
          <a:xfrm>
            <a:off x="1847151" y="1643050"/>
            <a:ext cx="7296881" cy="3643338"/>
          </a:xfrm>
          <a:prstGeom prst="rect">
            <a:avLst/>
          </a:prstGeom>
          <a:noFill/>
          <a:ln w="9525">
            <a:noFill/>
            <a:miter lim="800000"/>
            <a:headEnd/>
            <a:tailEnd/>
          </a:ln>
          <a:effectLst/>
        </p:spPr>
      </p:pic>
      <p:pic>
        <p:nvPicPr>
          <p:cNvPr id="10243" name="Picture 3"/>
          <p:cNvPicPr>
            <a:picLocks noChangeAspect="1" noChangeArrowheads="1"/>
          </p:cNvPicPr>
          <p:nvPr/>
        </p:nvPicPr>
        <p:blipFill>
          <a:blip r:embed="rId5"/>
          <a:srcRect/>
          <a:stretch>
            <a:fillRect/>
          </a:stretch>
        </p:blipFill>
        <p:spPr bwMode="auto">
          <a:xfrm>
            <a:off x="6643702" y="2143116"/>
            <a:ext cx="1771650" cy="704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4"/>
          <a:srcRect/>
          <a:stretch>
            <a:fillRect/>
          </a:stretch>
        </p:blipFill>
        <p:spPr bwMode="auto">
          <a:xfrm>
            <a:off x="1928793" y="285728"/>
            <a:ext cx="4713493" cy="2428892"/>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2167893" y="2571745"/>
            <a:ext cx="2404107" cy="1214446"/>
          </a:xfrm>
          <a:prstGeom prst="rect">
            <a:avLst/>
          </a:prstGeom>
          <a:noFill/>
          <a:ln w="9525">
            <a:noFill/>
            <a:miter lim="800000"/>
            <a:headEnd/>
            <a:tailEnd/>
          </a:ln>
          <a:effectLst/>
        </p:spPr>
      </p:pic>
      <p:pic>
        <p:nvPicPr>
          <p:cNvPr id="2053" name="Picture 5"/>
          <p:cNvPicPr>
            <a:picLocks noGrp="1" noChangeAspect="1" noChangeArrowheads="1"/>
          </p:cNvPicPr>
          <p:nvPr>
            <p:ph idx="1"/>
          </p:nvPr>
        </p:nvPicPr>
        <p:blipFill>
          <a:blip r:embed="rId6"/>
          <a:srcRect/>
          <a:stretch>
            <a:fillRect/>
          </a:stretch>
        </p:blipFill>
        <p:spPr bwMode="auto">
          <a:xfrm>
            <a:off x="2000232" y="3714752"/>
            <a:ext cx="5777160" cy="1071570"/>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a:srcRect/>
          <a:stretch>
            <a:fillRect/>
          </a:stretch>
        </p:blipFill>
        <p:spPr bwMode="auto">
          <a:xfrm>
            <a:off x="2051911" y="5143512"/>
            <a:ext cx="6949245" cy="857256"/>
          </a:xfrm>
          <a:prstGeom prst="rect">
            <a:avLst/>
          </a:prstGeom>
          <a:noFill/>
          <a:ln w="9525">
            <a:noFill/>
            <a:miter lim="800000"/>
            <a:headEnd/>
            <a:tailEnd/>
          </a:ln>
          <a:effectLst/>
        </p:spPr>
      </p:pic>
      <p:pic>
        <p:nvPicPr>
          <p:cNvPr id="2055" name="Picture 7"/>
          <p:cNvPicPr>
            <a:picLocks noChangeAspect="1" noChangeArrowheads="1"/>
          </p:cNvPicPr>
          <p:nvPr/>
        </p:nvPicPr>
        <p:blipFill>
          <a:blip r:embed="rId8"/>
          <a:srcRect/>
          <a:stretch>
            <a:fillRect/>
          </a:stretch>
        </p:blipFill>
        <p:spPr bwMode="auto">
          <a:xfrm>
            <a:off x="2000232" y="5143511"/>
            <a:ext cx="7072330" cy="844457"/>
          </a:xfrm>
          <a:prstGeom prst="rect">
            <a:avLst/>
          </a:prstGeom>
          <a:noFill/>
          <a:ln w="9525">
            <a:noFill/>
            <a:miter lim="800000"/>
            <a:headEnd/>
            <a:tailEnd/>
          </a:ln>
          <a:effectLst/>
        </p:spPr>
      </p:pic>
      <p:pic>
        <p:nvPicPr>
          <p:cNvPr id="2056" name="Picture 8"/>
          <p:cNvPicPr>
            <a:picLocks noChangeAspect="1" noChangeArrowheads="1"/>
          </p:cNvPicPr>
          <p:nvPr/>
        </p:nvPicPr>
        <p:blipFill>
          <a:blip r:embed="rId9"/>
          <a:srcRect/>
          <a:stretch>
            <a:fillRect/>
          </a:stretch>
        </p:blipFill>
        <p:spPr bwMode="auto">
          <a:xfrm>
            <a:off x="2500298" y="2928934"/>
            <a:ext cx="5429288" cy="1143008"/>
          </a:xfrm>
          <a:prstGeom prst="rect">
            <a:avLst/>
          </a:prstGeom>
          <a:noFill/>
          <a:ln w="9525">
            <a:noFill/>
            <a:miter lim="800000"/>
            <a:headEnd/>
            <a:tailEnd/>
          </a:ln>
          <a:effectLst/>
        </p:spPr>
      </p:pic>
      <p:pic>
        <p:nvPicPr>
          <p:cNvPr id="5122" name="Picture 2"/>
          <p:cNvPicPr>
            <a:picLocks noChangeAspect="1" noChangeArrowheads="1"/>
          </p:cNvPicPr>
          <p:nvPr/>
        </p:nvPicPr>
        <p:blipFill>
          <a:blip r:embed="rId10"/>
          <a:srcRect/>
          <a:stretch>
            <a:fillRect/>
          </a:stretch>
        </p:blipFill>
        <p:spPr bwMode="auto">
          <a:xfrm>
            <a:off x="2500298" y="3706629"/>
            <a:ext cx="5357850" cy="304627"/>
          </a:xfrm>
          <a:prstGeom prst="rect">
            <a:avLst/>
          </a:prstGeom>
          <a:noFill/>
          <a:ln w="9525">
            <a:noFill/>
            <a:miter lim="800000"/>
            <a:headEnd/>
            <a:tailEnd/>
          </a:ln>
          <a:effectLst/>
        </p:spPr>
      </p:pic>
      <p:pic>
        <p:nvPicPr>
          <p:cNvPr id="5123" name="Picture 3"/>
          <p:cNvPicPr>
            <a:picLocks noChangeAspect="1" noChangeArrowheads="1"/>
          </p:cNvPicPr>
          <p:nvPr/>
        </p:nvPicPr>
        <p:blipFill>
          <a:blip r:embed="rId11"/>
          <a:srcRect/>
          <a:stretch>
            <a:fillRect/>
          </a:stretch>
        </p:blipFill>
        <p:spPr bwMode="auto">
          <a:xfrm>
            <a:off x="2500298" y="3714752"/>
            <a:ext cx="4929222" cy="2830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4"/>
          <a:srcRect/>
          <a:stretch>
            <a:fillRect/>
          </a:stretch>
        </p:blipFill>
        <p:spPr bwMode="auto">
          <a:xfrm>
            <a:off x="1857355" y="285727"/>
            <a:ext cx="6715173" cy="4927367"/>
          </a:xfrm>
          <a:prstGeom prst="rect">
            <a:avLst/>
          </a:prstGeom>
          <a:noFill/>
          <a:ln w="9525">
            <a:noFill/>
            <a:miter lim="800000"/>
            <a:headEnd/>
            <a:tailEnd/>
          </a:ln>
          <a:effectLst/>
        </p:spPr>
      </p:pic>
      <p:pic>
        <p:nvPicPr>
          <p:cNvPr id="3" name="Picture 4"/>
          <p:cNvPicPr>
            <a:picLocks noChangeAspect="1" noChangeArrowheads="1"/>
          </p:cNvPicPr>
          <p:nvPr/>
        </p:nvPicPr>
        <p:blipFill>
          <a:blip r:embed="rId5"/>
          <a:srcRect r="67468"/>
          <a:stretch>
            <a:fillRect/>
          </a:stretch>
        </p:blipFill>
        <p:spPr bwMode="auto">
          <a:xfrm>
            <a:off x="2928926" y="5286388"/>
            <a:ext cx="1643074" cy="128588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–Data type classification</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65539" name="Picture 3"/>
          <p:cNvPicPr>
            <a:picLocks noGrp="1" noChangeAspect="1" noChangeArrowheads="1"/>
          </p:cNvPicPr>
          <p:nvPr>
            <p:ph idx="1"/>
          </p:nvPr>
        </p:nvPicPr>
        <p:blipFill>
          <a:blip r:embed="rId4"/>
          <a:srcRect/>
          <a:stretch>
            <a:fillRect/>
          </a:stretch>
        </p:blipFill>
        <p:spPr bwMode="auto">
          <a:xfrm>
            <a:off x="2214546" y="1432963"/>
            <a:ext cx="6143668" cy="371054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3" name="Rectangle 22"/>
          <p:cNvSpPr/>
          <p:nvPr/>
        </p:nvSpPr>
        <p:spPr>
          <a:xfrm>
            <a:off x="3143240" y="3000372"/>
            <a:ext cx="714380" cy="50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
          <p:cNvSpPr txBox="1">
            <a:spLocks noChangeArrowheads="1"/>
          </p:cNvSpPr>
          <p:nvPr/>
        </p:nvSpPr>
        <p:spPr bwMode="auto">
          <a:xfrm>
            <a:off x="1908175" y="117475"/>
            <a:ext cx="7056438"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mj-lt"/>
                <a:ea typeface="+mj-ea"/>
                <a:cs typeface="+mj-cs"/>
              </a:rPr>
              <a:t>System </a:t>
            </a:r>
            <a:r>
              <a:rPr kumimoji="0" lang="en-US" sz="2800" b="1" i="0" u="none" strike="noStrike" kern="0" cap="none" spc="0" normalizeH="0" baseline="0" noProof="0" err="1">
                <a:ln>
                  <a:noFill/>
                </a:ln>
                <a:solidFill>
                  <a:srgbClr val="000000"/>
                </a:solidFill>
                <a:effectLst/>
                <a:uLnTx/>
                <a:uFillTx/>
                <a:latin typeface="+mj-lt"/>
                <a:ea typeface="+mj-ea"/>
                <a:cs typeface="+mj-cs"/>
              </a:rPr>
              <a:t>Verilog</a:t>
            </a:r>
            <a:r>
              <a:rPr kumimoji="0" lang="en-US" sz="2800" b="1" i="0" u="none" strike="noStrike" kern="0" cap="none" spc="0" normalizeH="0" noProof="0">
                <a:ln>
                  <a:noFill/>
                </a:ln>
                <a:solidFill>
                  <a:srgbClr val="000000"/>
                </a:solidFill>
                <a:effectLst/>
                <a:uLnTx/>
                <a:uFillTx/>
                <a:latin typeface="+mj-lt"/>
                <a:ea typeface="+mj-ea"/>
                <a:cs typeface="+mj-cs"/>
              </a:rPr>
              <a:t>–Data type classification</a:t>
            </a:r>
            <a:endParaRPr kumimoji="0" lang="en-US" sz="2800" b="1" i="0" u="none" strike="noStrike" kern="0" cap="none" spc="0" normalizeH="0" baseline="0" noProof="0">
              <a:ln>
                <a:noFill/>
              </a:ln>
              <a:solidFill>
                <a:srgbClr val="000000"/>
              </a:solidFill>
              <a:effectLst/>
              <a:uLnTx/>
              <a:uFillTx/>
              <a:latin typeface="+mj-lt"/>
              <a:ea typeface="+mj-ea"/>
              <a:cs typeface="+mj-cs"/>
            </a:endParaRPr>
          </a:p>
        </p:txBody>
      </p:sp>
      <p:pic>
        <p:nvPicPr>
          <p:cNvPr id="66562" name="Picture 2"/>
          <p:cNvPicPr>
            <a:picLocks noChangeAspect="1" noChangeArrowheads="1"/>
          </p:cNvPicPr>
          <p:nvPr/>
        </p:nvPicPr>
        <p:blipFill>
          <a:blip r:embed="rId4"/>
          <a:srcRect/>
          <a:stretch>
            <a:fillRect/>
          </a:stretch>
        </p:blipFill>
        <p:spPr bwMode="auto">
          <a:xfrm>
            <a:off x="1928794" y="1436673"/>
            <a:ext cx="5500726" cy="5064161"/>
          </a:xfrm>
          <a:prstGeom prst="rect">
            <a:avLst/>
          </a:prstGeom>
          <a:noFill/>
          <a:ln w="9525">
            <a:noFill/>
            <a:miter lim="800000"/>
            <a:headEnd/>
            <a:tailEnd/>
          </a:ln>
          <a:effectLst/>
        </p:spPr>
      </p:pic>
      <p:graphicFrame>
        <p:nvGraphicFramePr>
          <p:cNvPr id="6" name="Content Placeholder 5"/>
          <p:cNvGraphicFramePr>
            <a:graphicFrameLocks noGrp="1"/>
          </p:cNvGraphicFramePr>
          <p:nvPr>
            <p:ph idx="1"/>
          </p:nvPr>
        </p:nvGraphicFramePr>
        <p:xfrm>
          <a:off x="5715007" y="1341438"/>
          <a:ext cx="3249608" cy="1828800"/>
        </p:xfrm>
        <a:graphic>
          <a:graphicData uri="http://schemas.openxmlformats.org/drawingml/2006/table">
            <a:tbl>
              <a:tblPr firstRow="1" bandRow="1">
                <a:tableStyleId>{5940675A-B579-460E-94D1-54222C63F5DA}</a:tableStyleId>
              </a:tblPr>
              <a:tblGrid>
                <a:gridCol w="812402">
                  <a:extLst>
                    <a:ext uri="{9D8B030D-6E8A-4147-A177-3AD203B41FA5}">
                      <a16:colId xmlns:a16="http://schemas.microsoft.com/office/drawing/2014/main" val="20000"/>
                    </a:ext>
                  </a:extLst>
                </a:gridCol>
                <a:gridCol w="812402">
                  <a:extLst>
                    <a:ext uri="{9D8B030D-6E8A-4147-A177-3AD203B41FA5}">
                      <a16:colId xmlns:a16="http://schemas.microsoft.com/office/drawing/2014/main" val="20001"/>
                    </a:ext>
                  </a:extLst>
                </a:gridCol>
                <a:gridCol w="812402">
                  <a:extLst>
                    <a:ext uri="{9D8B030D-6E8A-4147-A177-3AD203B41FA5}">
                      <a16:colId xmlns:a16="http://schemas.microsoft.com/office/drawing/2014/main" val="20002"/>
                    </a:ext>
                  </a:extLst>
                </a:gridCol>
                <a:gridCol w="812402">
                  <a:extLst>
                    <a:ext uri="{9D8B030D-6E8A-4147-A177-3AD203B41FA5}">
                      <a16:colId xmlns:a16="http://schemas.microsoft.com/office/drawing/2014/main" val="20003"/>
                    </a:ext>
                  </a:extLst>
                </a:gridCol>
              </a:tblGrid>
              <a:tr h="27463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0"/>
                  </a:ext>
                </a:extLst>
              </a:tr>
              <a:tr h="27463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27463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2"/>
                  </a:ext>
                </a:extLst>
              </a:tr>
              <a:tr h="27463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3"/>
                  </a:ext>
                </a:extLst>
              </a:tr>
              <a:tr h="274636">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08175" y="117475"/>
            <a:ext cx="7056438" cy="719138"/>
          </a:xfrm>
        </p:spPr>
        <p:txBody>
          <a:bodyPr/>
          <a:lstStyle/>
          <a:p>
            <a:pPr eaLnBrk="1" hangingPunct="1"/>
            <a:r>
              <a:rPr lang="en-US" sz="2800" b="1" err="1">
                <a:solidFill>
                  <a:srgbClr val="000000"/>
                </a:solidFill>
              </a:rPr>
              <a:t>Upcasting</a:t>
            </a:r>
            <a:r>
              <a:rPr lang="en-US" sz="2800" b="1">
                <a:solidFill>
                  <a:srgbClr val="000000"/>
                </a:solidFill>
              </a:rPr>
              <a:t> </a:t>
            </a:r>
          </a:p>
        </p:txBody>
      </p:sp>
      <p:sp>
        <p:nvSpPr>
          <p:cNvPr id="5123" name="Rectangle 3"/>
          <p:cNvSpPr>
            <a:spLocks noGrp="1" noChangeArrowheads="1"/>
          </p:cNvSpPr>
          <p:nvPr>
            <p:ph type="body" idx="1"/>
          </p:nvPr>
        </p:nvSpPr>
        <p:spPr>
          <a:xfrm>
            <a:off x="1908175" y="909638"/>
            <a:ext cx="7056438" cy="5832475"/>
          </a:xfrm>
        </p:spPr>
        <p:txBody>
          <a:bodyPr/>
          <a:lstStyle/>
          <a:p>
            <a:pPr eaLnBrk="1" hangingPunct="1"/>
            <a:endParaRPr lang="en-US" sz="2200" b="1">
              <a:solidFill>
                <a:srgbClr val="000000"/>
              </a:solidFill>
              <a:latin typeface="Times New Roman" pitchFamily="18" charset="0"/>
              <a:cs typeface="Times New Roman" pitchFamily="18" charset="0"/>
            </a:endParaRPr>
          </a:p>
          <a:p>
            <a:pPr eaLnBrk="1" hangingPunct="1"/>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200" b="1">
              <a:solidFill>
                <a:srgbClr val="000000"/>
              </a:solidFill>
              <a:latin typeface="Times New Roman" pitchFamily="18" charset="0"/>
              <a:cs typeface="Times New Roman" pitchFamily="18" charset="0"/>
            </a:endParaRPr>
          </a:p>
          <a:p>
            <a:pPr eaLnBrk="1" hangingPunct="1">
              <a:buNone/>
            </a:pPr>
            <a:endParaRPr lang="en-US" sz="2000">
              <a:solidFill>
                <a:srgbClr val="000000"/>
              </a:solidFill>
            </a:endParaRPr>
          </a:p>
          <a:p>
            <a:pPr eaLnBrk="1" hangingPunct="1"/>
            <a:endParaRPr lang="en-US" sz="2000">
              <a:solidFill>
                <a:srgbClr val="000000"/>
              </a:solidFill>
            </a:endParaRPr>
          </a:p>
          <a:p>
            <a:pPr eaLnBrk="1" hangingPunct="1"/>
            <a:endParaRPr lang="en-US" sz="2000">
              <a:solidFill>
                <a:srgbClr val="000000"/>
              </a:solidFill>
            </a:endParaRPr>
          </a:p>
        </p:txBody>
      </p:sp>
      <p:pic>
        <p:nvPicPr>
          <p:cNvPr id="11266" name="Picture 2"/>
          <p:cNvPicPr>
            <a:picLocks noChangeAspect="1" noChangeArrowheads="1"/>
          </p:cNvPicPr>
          <p:nvPr/>
        </p:nvPicPr>
        <p:blipFill>
          <a:blip r:embed="rId4"/>
          <a:srcRect/>
          <a:stretch>
            <a:fillRect/>
          </a:stretch>
        </p:blipFill>
        <p:spPr bwMode="auto">
          <a:xfrm>
            <a:off x="1928794" y="1071546"/>
            <a:ext cx="4018388" cy="500066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emplate">
  <a:themeElements>
    <a:clrScheme name="template 14">
      <a:dk1>
        <a:srgbClr val="4D4D4D"/>
      </a:dk1>
      <a:lt1>
        <a:srgbClr val="FFFFFF"/>
      </a:lt1>
      <a:dk2>
        <a:srgbClr val="4D4D4D"/>
      </a:dk2>
      <a:lt2>
        <a:srgbClr val="56171B"/>
      </a:lt2>
      <a:accent1>
        <a:srgbClr val="CC7F33"/>
      </a:accent1>
      <a:accent2>
        <a:srgbClr val="54204C"/>
      </a:accent2>
      <a:accent3>
        <a:srgbClr val="FFFFFF"/>
      </a:accent3>
      <a:accent4>
        <a:srgbClr val="404040"/>
      </a:accent4>
      <a:accent5>
        <a:srgbClr val="E2C0AD"/>
      </a:accent5>
      <a:accent6>
        <a:srgbClr val="4B1C44"/>
      </a:accent6>
      <a:hlink>
        <a:srgbClr val="F2B058"/>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24345F"/>
        </a:lt2>
        <a:accent1>
          <a:srgbClr val="932128"/>
        </a:accent1>
        <a:accent2>
          <a:srgbClr val="DF6136"/>
        </a:accent2>
        <a:accent3>
          <a:srgbClr val="FFFFFF"/>
        </a:accent3>
        <a:accent4>
          <a:srgbClr val="404040"/>
        </a:accent4>
        <a:accent5>
          <a:srgbClr val="C8ABAC"/>
        </a:accent5>
        <a:accent6>
          <a:srgbClr val="CA5730"/>
        </a:accent6>
        <a:hlink>
          <a:srgbClr val="5B86F7"/>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56171B"/>
        </a:lt2>
        <a:accent1>
          <a:srgbClr val="CC7F33"/>
        </a:accent1>
        <a:accent2>
          <a:srgbClr val="54204C"/>
        </a:accent2>
        <a:accent3>
          <a:srgbClr val="FFFFFF"/>
        </a:accent3>
        <a:accent4>
          <a:srgbClr val="404040"/>
        </a:accent4>
        <a:accent5>
          <a:srgbClr val="E2C0AD"/>
        </a:accent5>
        <a:accent6>
          <a:srgbClr val="4B1C44"/>
        </a:accent6>
        <a:hlink>
          <a:srgbClr val="F2B058"/>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5079F9AA3DAE41BFFDB638BE5E8259" ma:contentTypeVersion="6" ma:contentTypeDescription="Create a new document." ma:contentTypeScope="" ma:versionID="e447706cd7bc770021917c3b0dcd44f8">
  <xsd:schema xmlns:xsd="http://www.w3.org/2001/XMLSchema" xmlns:xs="http://www.w3.org/2001/XMLSchema" xmlns:p="http://schemas.microsoft.com/office/2006/metadata/properties" xmlns:ns2="96b73ab5-af18-480c-badd-1b0e5ede93fa" xmlns:ns3="3109cd0c-d8c1-4d47-9e22-692d78df58d8" targetNamespace="http://schemas.microsoft.com/office/2006/metadata/properties" ma:root="true" ma:fieldsID="7419a103cdc88d2e1ae7a40fda4cc0d6" ns2:_="" ns3:_="">
    <xsd:import namespace="96b73ab5-af18-480c-badd-1b0e5ede93fa"/>
    <xsd:import namespace="3109cd0c-d8c1-4d47-9e22-692d78df58d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73ab5-af18-480c-badd-1b0e5ede93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109cd0c-d8c1-4d47-9e22-692d78df58d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8C5457-63C4-4BC4-A4FF-5E345219DE2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80DFCA4-3210-4416-8813-5E4EB730B402}"/>
</file>

<file path=customXml/itemProps3.xml><?xml version="1.0" encoding="utf-8"?>
<ds:datastoreItem xmlns:ds="http://schemas.openxmlformats.org/officeDocument/2006/customXml" ds:itemID="{38ADF831-E796-4F4D-B39F-017E328435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Template>
  <Application>Microsoft Office PowerPoint</Application>
  <PresentationFormat>On-screen Show (4:3)</PresentationFormat>
  <Slides>83</Slides>
  <Notes>82</Notes>
  <HiddenSlides>0</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template</vt:lpstr>
      <vt:lpstr>OOP Concepts &amp; SV Basics</vt:lpstr>
      <vt:lpstr>OOP concepts</vt:lpstr>
      <vt:lpstr>OOP concepts - Inheritance</vt:lpstr>
      <vt:lpstr>this, super &amp; local (data hiding)</vt:lpstr>
      <vt:lpstr>Chain Constructor</vt:lpstr>
      <vt:lpstr>Chain Constructor</vt:lpstr>
      <vt:lpstr>Inheritance Memory Allocation</vt:lpstr>
      <vt:lpstr>Overriden members – Upcasting &amp; Downcasting</vt:lpstr>
      <vt:lpstr>Upcasting </vt:lpstr>
      <vt:lpstr>PowerPoint Presentation</vt:lpstr>
      <vt:lpstr>PowerPoint Presentation</vt:lpstr>
      <vt:lpstr>PowerPoint Presentation</vt:lpstr>
      <vt:lpstr>OOP concepts</vt:lpstr>
      <vt:lpstr>OOP concepts - Polymorphism</vt:lpstr>
      <vt:lpstr>OOP concepts - Polymorphism</vt:lpstr>
      <vt:lpstr>OOP concepts</vt:lpstr>
      <vt:lpstr>OOP concepts – Abstract class and pure virtual method</vt:lpstr>
      <vt:lpstr>PowerPoint Presentation</vt:lpstr>
      <vt:lpstr>OOP concepts – Parameterization </vt:lpstr>
      <vt:lpstr>OOP concepts – Parameterization </vt:lpstr>
      <vt:lpstr>PowerPoint Presentation</vt:lpstr>
      <vt:lpstr>PowerPoint Presentation</vt:lpstr>
      <vt:lpstr>OOP concepts – Parameterization </vt:lpstr>
      <vt:lpstr>OOP concepts – Parameterization </vt:lpstr>
      <vt:lpstr>Extending Parameterized Class</vt:lpstr>
      <vt:lpstr>OOP concepts – Encapsulation </vt:lpstr>
      <vt:lpstr>OOP concepts - Encapsulation</vt:lpstr>
      <vt:lpstr>OOP concepts - Encapsulation</vt:lpstr>
      <vt:lpstr>OOP concepts - Encapsulation</vt:lpstr>
      <vt:lpstr>OOP concepts - Encapsulation</vt:lpstr>
      <vt:lpstr>OOP concepts - Encapsulation</vt:lpstr>
      <vt:lpstr>OOP concepts - Encapsulation</vt:lpstr>
      <vt:lpstr>OOP concepts - Packages </vt:lpstr>
      <vt:lpstr>OOP concepts - Packages </vt:lpstr>
      <vt:lpstr>OOP concepts - Packages </vt:lpstr>
      <vt:lpstr>OOP concepts – Namespace collision</vt:lpstr>
      <vt:lpstr>OOP concepts – Namespace collision</vt:lpstr>
      <vt:lpstr>OOP concepts – package vs `include</vt:lpstr>
      <vt:lpstr>OOP concepts – Class library</vt:lpstr>
      <vt:lpstr>OOP concepts</vt:lpstr>
      <vt:lpstr>PowerPoint Presentation</vt:lpstr>
      <vt:lpstr>SV is a HDVL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Verification Methodology (UVM)</dc:title>
  <dc:creator>suchitra</dc:creator>
  <cp:revision>2</cp:revision>
  <dcterms:created xsi:type="dcterms:W3CDTF">2021-02-25T09:10:09Z</dcterms:created>
  <dcterms:modified xsi:type="dcterms:W3CDTF">2024-02-10T09:37:35Z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0x0101004A5079F9AA3DAE41BFFDB638BE5E8259</vt:lpwstr>
  </property>
</Properties>
</file>